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71050" cx="75621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1" orient="horz"/>
        <p:guide pos="23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4313" y="685800"/>
            <a:ext cx="2430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6c94277ab_0_10:notes"/>
          <p:cNvSpPr/>
          <p:nvPr>
            <p:ph idx="2" type="sldImg"/>
          </p:nvPr>
        </p:nvSpPr>
        <p:spPr>
          <a:xfrm>
            <a:off x="2214313" y="685800"/>
            <a:ext cx="2430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6c94277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2214313" y="685800"/>
            <a:ext cx="2430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6c94277ab_0_23:notes"/>
          <p:cNvSpPr/>
          <p:nvPr>
            <p:ph idx="2" type="sldImg"/>
          </p:nvPr>
        </p:nvSpPr>
        <p:spPr>
          <a:xfrm>
            <a:off x="2214313" y="685800"/>
            <a:ext cx="2430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6c94277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6c94277ab_0_15:notes"/>
          <p:cNvSpPr/>
          <p:nvPr>
            <p:ph idx="2" type="sldImg"/>
          </p:nvPr>
        </p:nvSpPr>
        <p:spPr>
          <a:xfrm>
            <a:off x="2214313" y="685800"/>
            <a:ext cx="2430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6c94277a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83" y="1544745"/>
            <a:ext cx="7046400" cy="4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76" y="5879866"/>
            <a:ext cx="7046400" cy="16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76" y="2294841"/>
            <a:ext cx="7046400" cy="40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76" y="6539817"/>
            <a:ext cx="7046400" cy="26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76" y="4462298"/>
            <a:ext cx="7046400" cy="17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76" y="923279"/>
            <a:ext cx="7046400" cy="11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76" y="2391002"/>
            <a:ext cx="7046400" cy="7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76" y="923279"/>
            <a:ext cx="7046400" cy="11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76" y="2391002"/>
            <a:ext cx="3307800" cy="7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6401" y="2391002"/>
            <a:ext cx="3307800" cy="7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76" y="923279"/>
            <a:ext cx="7046400" cy="11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76" y="1152685"/>
            <a:ext cx="2322300" cy="15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76" y="2882957"/>
            <a:ext cx="2322300" cy="6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437" y="933911"/>
            <a:ext cx="5266200" cy="84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1050" y="-259"/>
            <a:ext cx="3781200" cy="1067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69" y="2558428"/>
            <a:ext cx="3345300" cy="307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69" y="5815447"/>
            <a:ext cx="3345300" cy="25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4973" y="1502215"/>
            <a:ext cx="3173100" cy="76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76" y="8777035"/>
            <a:ext cx="49611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76" y="923279"/>
            <a:ext cx="70464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76" y="2391002"/>
            <a:ext cx="7046400" cy="7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6734" y="9674622"/>
            <a:ext cx="4539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063" y="2568128"/>
            <a:ext cx="4001975" cy="57527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980275" y="1293375"/>
            <a:ext cx="3187500" cy="999000"/>
          </a:xfrm>
          <a:prstGeom prst="wedgeRoundRectCallout">
            <a:avLst>
              <a:gd fmla="val -24122" name="adj1"/>
              <a:gd fmla="val 7595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is a neighbourhood plan?</a:t>
            </a:r>
            <a:endParaRPr sz="2200"/>
          </a:p>
        </p:txBody>
      </p:sp>
      <p:sp>
        <p:nvSpPr>
          <p:cNvPr id="56" name="Google Shape;56;p13"/>
          <p:cNvSpPr/>
          <p:nvPr/>
        </p:nvSpPr>
        <p:spPr>
          <a:xfrm>
            <a:off x="722050" y="8784850"/>
            <a:ext cx="1791900" cy="1386900"/>
          </a:xfrm>
          <a:prstGeom prst="wedgeRoundRectCallout">
            <a:avLst>
              <a:gd fmla="val 46635" name="adj1"/>
              <a:gd fmla="val -8590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do I have to do?</a:t>
            </a:r>
            <a:endParaRPr sz="2200"/>
          </a:p>
        </p:txBody>
      </p:sp>
      <p:sp>
        <p:nvSpPr>
          <p:cNvPr id="57" name="Google Shape;57;p13"/>
          <p:cNvSpPr/>
          <p:nvPr/>
        </p:nvSpPr>
        <p:spPr>
          <a:xfrm>
            <a:off x="465250" y="1373350"/>
            <a:ext cx="1791900" cy="999000"/>
          </a:xfrm>
          <a:prstGeom prst="wedgeRoundRectCallout">
            <a:avLst>
              <a:gd fmla="val 30218" name="adj1"/>
              <a:gd fmla="val 6999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is happening?</a:t>
            </a:r>
            <a:endParaRPr sz="2200"/>
          </a:p>
        </p:txBody>
      </p:sp>
      <p:sp>
        <p:nvSpPr>
          <p:cNvPr id="58" name="Google Shape;58;p13"/>
          <p:cNvSpPr/>
          <p:nvPr/>
        </p:nvSpPr>
        <p:spPr>
          <a:xfrm>
            <a:off x="5782050" y="3468725"/>
            <a:ext cx="1636800" cy="1251600"/>
          </a:xfrm>
          <a:prstGeom prst="wedgeRoundRectCallout">
            <a:avLst>
              <a:gd fmla="val -49630" name="adj1"/>
              <a:gd fmla="val 7683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Who is involved</a:t>
            </a:r>
            <a:r>
              <a:rPr lang="en" sz="2200"/>
              <a:t>?</a:t>
            </a:r>
            <a:endParaRPr sz="2200"/>
          </a:p>
        </p:txBody>
      </p:sp>
      <p:sp>
        <p:nvSpPr>
          <p:cNvPr id="59" name="Google Shape;59;p13"/>
          <p:cNvSpPr/>
          <p:nvPr/>
        </p:nvSpPr>
        <p:spPr>
          <a:xfrm>
            <a:off x="5782050" y="5640325"/>
            <a:ext cx="1636800" cy="1938900"/>
          </a:xfrm>
          <a:prstGeom prst="wedgeRoundRectCallout">
            <a:avLst>
              <a:gd fmla="val -53588" name="adj1"/>
              <a:gd fmla="val 6600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does </a:t>
            </a:r>
            <a:r>
              <a:rPr lang="en" sz="2200"/>
              <a:t>this</a:t>
            </a:r>
            <a:r>
              <a:rPr lang="en" sz="2200"/>
              <a:t> have to do with me?</a:t>
            </a:r>
            <a:endParaRPr sz="2200"/>
          </a:p>
        </p:txBody>
      </p:sp>
      <p:sp>
        <p:nvSpPr>
          <p:cNvPr id="60" name="Google Shape;60;p13"/>
          <p:cNvSpPr/>
          <p:nvPr/>
        </p:nvSpPr>
        <p:spPr>
          <a:xfrm>
            <a:off x="3873650" y="8784850"/>
            <a:ext cx="2487300" cy="1386900"/>
          </a:xfrm>
          <a:prstGeom prst="wedgeRoundRectCallout">
            <a:avLst>
              <a:gd fmla="val -27055" name="adj1"/>
              <a:gd fmla="val -8256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Why do we need a Neighbourhood Plan</a:t>
            </a:r>
            <a:r>
              <a:rPr lang="en" sz="2200"/>
              <a:t>?</a:t>
            </a:r>
            <a:endParaRPr sz="2200"/>
          </a:p>
        </p:txBody>
      </p:sp>
      <p:sp>
        <p:nvSpPr>
          <p:cNvPr id="61" name="Google Shape;61;p13"/>
          <p:cNvSpPr/>
          <p:nvPr/>
        </p:nvSpPr>
        <p:spPr>
          <a:xfrm>
            <a:off x="185175" y="4642075"/>
            <a:ext cx="1485900" cy="1386900"/>
          </a:xfrm>
          <a:prstGeom prst="wedgeRoundRectCallout">
            <a:avLst>
              <a:gd fmla="val 52340" name="adj1"/>
              <a:gd fmla="val -9096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long will it take?</a:t>
            </a:r>
            <a:endParaRPr sz="2200"/>
          </a:p>
        </p:txBody>
      </p:sp>
      <p:sp>
        <p:nvSpPr>
          <p:cNvPr id="62" name="Google Shape;62;p13"/>
          <p:cNvSpPr txBox="1"/>
          <p:nvPr/>
        </p:nvSpPr>
        <p:spPr>
          <a:xfrm>
            <a:off x="87750" y="119175"/>
            <a:ext cx="7331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Roxton Village Neighbourhood Plan: 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Get involved!</a:t>
            </a:r>
            <a:endParaRPr b="1"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462950" y="152400"/>
            <a:ext cx="6852000" cy="11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What is a Neighbourhood Plan?</a:t>
            </a:r>
            <a:endParaRPr b="1"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A neighbourhood plan is a way for communities to have a say in the future of the places where they live and work. It helps </a:t>
            </a:r>
            <a:r>
              <a:rPr b="1" lang="en" sz="1800">
                <a:solidFill>
                  <a:srgbClr val="0B0C0C"/>
                </a:solidFill>
                <a:highlight>
                  <a:srgbClr val="FFFFFF"/>
                </a:highlight>
              </a:rPr>
              <a:t>YOU </a:t>
            </a: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to: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-342900" lvl="0" marL="647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choose where you want new homes, shops and offices to be built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-342900" lvl="0" marL="647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have your say on what those new buildings should look like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-342900" lvl="0" marL="647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Char char="●"/>
            </a:pP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be more involved in planning permission for the new buildings you want to see go ahead.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It’s basically a ‘to do’ list for the </a:t>
            </a: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village! 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0C0C"/>
                </a:solidFill>
                <a:highlight>
                  <a:srgbClr val="FFFFFF"/>
                </a:highlight>
              </a:rPr>
              <a:t>It is an official document that supports and guides local planning (alongside other larger planning policies and legislation). 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Why do we need one in Roxton?</a:t>
            </a:r>
            <a:endParaRPr b="1"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1143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</a:t>
            </a:r>
            <a:r>
              <a:rPr lang="en" sz="1800"/>
              <a:t>to </a:t>
            </a:r>
            <a:r>
              <a:rPr b="1" lang="en" sz="1800"/>
              <a:t>guide future development </a:t>
            </a:r>
            <a:endParaRPr b="1"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currently a number of planning issues that will affect the village - EWR, the Black Cat development and A428 extension, not to mention proposals for additional houses and industrial buildings.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One way of stopping development we don’t want (and, of course, getting development that we DO want!) would be if we could refer to our local Neighbourhood Plan. However, without a neighbourhood plan, we have nothing to refer to! 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143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to develop a </a:t>
            </a:r>
            <a:r>
              <a:rPr b="1" lang="en" sz="1800"/>
              <a:t>community-led vision </a:t>
            </a:r>
            <a:r>
              <a:rPr lang="en" sz="1800"/>
              <a:t>for the future of our village. 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(the Neighbourhood Plan Steering Group) are separate from the Parish Council; we’re your neighbours and residents who want to develop a plan that encompasses what the people of Roxton want and need for their own village. 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143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simply, because we currently don't have one (which makes things a bit difficult!)! 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If you would </a:t>
            </a:r>
            <a:r>
              <a:rPr b="1" lang="en" sz="2000"/>
              <a:t>like</a:t>
            </a:r>
            <a:r>
              <a:rPr b="1" lang="en" sz="2000"/>
              <a:t> to help too - contact us today! </a:t>
            </a:r>
            <a:endParaRPr b="1" sz="2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62950" y="152400"/>
            <a:ext cx="6852000" cy="10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What area does the Neighbourhood Plan cover?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(according to the decision </a:t>
            </a:r>
            <a:r>
              <a:rPr lang="en" sz="1500">
                <a:solidFill>
                  <a:schemeClr val="dk1"/>
                </a:solidFill>
              </a:rPr>
              <a:t>granted</a:t>
            </a:r>
            <a:r>
              <a:rPr lang="en" sz="1500">
                <a:solidFill>
                  <a:schemeClr val="dk1"/>
                </a:solidFill>
              </a:rPr>
              <a:t> by Bedford Council on 29 July 2014, in accordance with Section 61G Town and Country Planning Act 1990, as inserted by the Localism Act 2011 Schedule 9 paragraph 2)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Why should you get involved?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 need a wide range of people, from all across the village, to get involved, even if it’s just to act as an ambassador for your street/ neighbours (e.g. attending a meeting and feeding back what was discussed). If you have a background in planning/ heritage/conservation/ infrastructure/ whatever, then that’s a great bonus, but what we need, more than anything, is for everyone in the village to feel like they’ve contributed and had their say.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If you can spare any time at all, </a:t>
            </a:r>
            <a:r>
              <a:rPr b="1" lang="en" sz="1800">
                <a:solidFill>
                  <a:schemeClr val="dk1"/>
                </a:solidFill>
              </a:rPr>
              <a:t>please do let us know.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(</a:t>
            </a:r>
            <a:r>
              <a:rPr lang="en" sz="1800">
                <a:solidFill>
                  <a:schemeClr val="dk1"/>
                </a:solidFill>
              </a:rPr>
              <a:t>Also, we also have cake and biscuits!) </a:t>
            </a:r>
            <a:endParaRPr sz="18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00" y="613800"/>
            <a:ext cx="5912524" cy="6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0" y="0"/>
            <a:ext cx="557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04225" y="9060200"/>
            <a:ext cx="6943500" cy="141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Contact Details 		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Julian Chillingworth: 	</a:t>
            </a:r>
            <a:r>
              <a:rPr lang="en" sz="1600"/>
              <a:t>chillingworthj@aol.com	07803906815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Claire Rose: 	clairecamrose@gmail.com 		07931221239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Sue Holland 	mysty.sh75@gmail.com</a:t>
            </a:r>
            <a:endParaRPr sz="1600"/>
          </a:p>
        </p:txBody>
      </p:sp>
      <p:sp>
        <p:nvSpPr>
          <p:cNvPr id="80" name="Google Shape;80;p16"/>
          <p:cNvSpPr txBox="1"/>
          <p:nvPr/>
        </p:nvSpPr>
        <p:spPr>
          <a:xfrm>
            <a:off x="185175" y="222025"/>
            <a:ext cx="7175700" cy="9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dk1"/>
                </a:solidFill>
              </a:rPr>
              <a:t>FAQs</a:t>
            </a:r>
            <a:endParaRPr b="1" sz="17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Do you need to have any </a:t>
            </a:r>
            <a:r>
              <a:rPr b="1" lang="en" sz="1700"/>
              <a:t>qualifications</a:t>
            </a:r>
            <a:r>
              <a:rPr b="1" lang="en" sz="1700"/>
              <a:t> or </a:t>
            </a:r>
            <a:r>
              <a:rPr b="1" lang="en" sz="1700"/>
              <a:t>experience of planning</a:t>
            </a:r>
            <a:r>
              <a:rPr b="1" lang="en" sz="1700"/>
              <a:t>?</a:t>
            </a:r>
            <a:endParaRPr b="1"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No! No experience necessary. As we said, expertise or </a:t>
            </a:r>
            <a:r>
              <a:rPr lang="en" sz="1700"/>
              <a:t>knowledge</a:t>
            </a:r>
            <a:r>
              <a:rPr lang="en" sz="1700"/>
              <a:t> of a </a:t>
            </a:r>
            <a:r>
              <a:rPr lang="en" sz="1700"/>
              <a:t>particular</a:t>
            </a:r>
            <a:r>
              <a:rPr lang="en" sz="1700"/>
              <a:t> element of the plan is a bonus, but what we need, more than anything else, is a </a:t>
            </a:r>
            <a:r>
              <a:rPr lang="en" sz="1700"/>
              <a:t>cross</a:t>
            </a:r>
            <a:r>
              <a:rPr lang="en" sz="1700"/>
              <a:t>-section of people in the </a:t>
            </a:r>
            <a:r>
              <a:rPr lang="en" sz="1700"/>
              <a:t>Neighbourhood so that we get the ‘voice’ of the whole area</a:t>
            </a:r>
            <a:r>
              <a:rPr lang="en" sz="1700"/>
              <a:t>.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How much time do I have to commit?</a:t>
            </a:r>
            <a:endParaRPr b="1"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As little as an hour a month, up to a few hours a month, </a:t>
            </a:r>
            <a:r>
              <a:rPr lang="en" sz="1700"/>
              <a:t>depending</a:t>
            </a:r>
            <a:r>
              <a:rPr lang="en" sz="1700"/>
              <a:t> on what you wish to do, or how you wish to help. The more people </a:t>
            </a:r>
            <a:r>
              <a:rPr lang="en" sz="1700"/>
              <a:t>involved</a:t>
            </a:r>
            <a:r>
              <a:rPr lang="en" sz="1700"/>
              <a:t>, the less work for everyone!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How long </a:t>
            </a:r>
            <a:r>
              <a:rPr b="1" lang="en" sz="1700"/>
              <a:t>will</a:t>
            </a:r>
            <a:r>
              <a:rPr b="1" lang="en" sz="1700"/>
              <a:t> it take to </a:t>
            </a:r>
            <a:r>
              <a:rPr b="1" lang="en" sz="1700"/>
              <a:t>produce</a:t>
            </a:r>
            <a:r>
              <a:rPr b="1" lang="en" sz="1700"/>
              <a:t> the Neighbourhood Plan?</a:t>
            </a:r>
            <a:endParaRPr b="1"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are, realistically, looking at a </a:t>
            </a:r>
            <a:r>
              <a:rPr lang="en" sz="1700"/>
              <a:t>timescale</a:t>
            </a:r>
            <a:r>
              <a:rPr lang="en" sz="1700"/>
              <a:t> of 2-3 years. However, once we have the </a:t>
            </a:r>
            <a:r>
              <a:rPr lang="en" sz="1700"/>
              <a:t>Neighbourhood</a:t>
            </a:r>
            <a:r>
              <a:rPr lang="en" sz="1700"/>
              <a:t> Plan, it will last for many years.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Who else is involved?</a:t>
            </a:r>
            <a:endParaRPr b="1"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The Neighbourhood Plan Steering Group are a group of local residents (main contacts below). During the process of developing the Plan, we will need to consult and consider the views of many different stakeholders - the Parish Council. Local Council, Highways, E</a:t>
            </a:r>
            <a:r>
              <a:rPr lang="en" sz="1700">
                <a:solidFill>
                  <a:schemeClr val="dk1"/>
                </a:solidFill>
              </a:rPr>
              <a:t>nvironment</a:t>
            </a:r>
            <a:r>
              <a:rPr lang="en" sz="1700">
                <a:solidFill>
                  <a:schemeClr val="dk1"/>
                </a:solidFill>
              </a:rPr>
              <a:t> Agency, Campaign for Rural England, Historic England, nature and wildlife groups, etc. </a:t>
            </a:r>
            <a:r>
              <a:rPr lang="en" sz="1700">
                <a:solidFill>
                  <a:schemeClr val="dk1"/>
                </a:solidFill>
              </a:rPr>
              <a:t>Part of the process will also be to consult and pay for qualified professionals where needed. </a:t>
            </a:r>
            <a:r>
              <a:rPr lang="en" sz="1700"/>
              <a:t>However, we </a:t>
            </a:r>
            <a:r>
              <a:rPr lang="en" sz="1700"/>
              <a:t>would</a:t>
            </a:r>
            <a:r>
              <a:rPr lang="en" sz="1700"/>
              <a:t> really like the Neighbourhood Plan to be driven by us - the residents!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If I don’t get </a:t>
            </a:r>
            <a:r>
              <a:rPr b="1" lang="en" sz="1700"/>
              <a:t>involved</a:t>
            </a:r>
            <a:r>
              <a:rPr b="1" lang="en" sz="1700"/>
              <a:t> with the Neighbourhood Plan Steering Group, how can I have my say?</a:t>
            </a:r>
            <a:endParaRPr b="1"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There will be a </a:t>
            </a:r>
            <a:r>
              <a:rPr lang="en" sz="1700"/>
              <a:t>consultation</a:t>
            </a:r>
            <a:r>
              <a:rPr lang="en" sz="1700"/>
              <a:t> process </a:t>
            </a:r>
            <a:r>
              <a:rPr lang="en" sz="1700"/>
              <a:t>throughout</a:t>
            </a:r>
            <a:r>
              <a:rPr lang="en" sz="1700"/>
              <a:t> - definitely a survey/ questionnaire and public meetings to discuss ideas and the draft plan, for instance. However, we’d rather everyone gets involved to have your say from the start. So CONTACT US! 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