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7562100" cx="533095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2">
          <p15:clr>
            <a:srgbClr val="747775"/>
          </p15:clr>
        </p15:guide>
        <p15:guide id="2" pos="167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82" orient="horz"/>
        <p:guide pos="167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e91c713e1d_0_92: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e91c713e1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e91c713e1d_0_144: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e91c713e1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e91c713e1d_0_97: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e91c713e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e91c713e1d_0_186: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e91c713e1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e91c713e1d_0_156: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e91c713e1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e91c713e1d_0_151: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e91c713e1d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e91c713e1d_0_168: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e91c713e1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e91c713e1d_0_121: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e91c713e1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e91c713e1d_0_200: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e91c713e1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e91c713e1d_0_238: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e91c713e1d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e91c713e1d_0_116: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e91c713e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c4c67ee00_0_51: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8c4c67ee0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e91c713e1d_0_1: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e91c713e1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e91c713e1d_0_213: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e91c713e1d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e91c713e1d_0_232: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e91c713e1d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e91c713e1d_0_77: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e91c713e1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e91c713e1d_0_82: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e91c713e1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e91c713e1d_0_87: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e91c713e1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e91c713e1d_0_137:notes"/>
          <p:cNvSpPr/>
          <p:nvPr>
            <p:ph idx="2" type="sldImg"/>
          </p:nvPr>
        </p:nvSpPr>
        <p:spPr>
          <a:xfrm>
            <a:off x="2220675" y="685800"/>
            <a:ext cx="24174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e91c713e1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81726" y="1094692"/>
            <a:ext cx="4967400" cy="3017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181721" y="4166800"/>
            <a:ext cx="4967400" cy="1165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81721" y="1626252"/>
            <a:ext cx="4967400" cy="288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181721" y="4634479"/>
            <a:ext cx="4967400" cy="19125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81721" y="3162232"/>
            <a:ext cx="4967400" cy="1237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81721" y="654287"/>
            <a:ext cx="4967400" cy="8421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181721" y="1694397"/>
            <a:ext cx="4967400" cy="5022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81721" y="654287"/>
            <a:ext cx="4967400" cy="8421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181721" y="1694397"/>
            <a:ext cx="2331900" cy="5022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2817288" y="1694397"/>
            <a:ext cx="2331900" cy="5022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81721" y="654287"/>
            <a:ext cx="4967400" cy="8421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81721" y="816857"/>
            <a:ext cx="1637100" cy="11109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181721" y="2043024"/>
            <a:ext cx="1637100" cy="4674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85816" y="661822"/>
            <a:ext cx="3712500" cy="60144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665475" y="-184"/>
            <a:ext cx="2665500" cy="756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54786" y="1813044"/>
            <a:ext cx="2358300" cy="2179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54786" y="4121150"/>
            <a:ext cx="2358300" cy="1815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2879727" y="1064553"/>
            <a:ext cx="2237100" cy="54327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81721" y="6219895"/>
            <a:ext cx="3497400" cy="889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4939441" y="6855976"/>
            <a:ext cx="319800" cy="57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1721" y="654287"/>
            <a:ext cx="4967400" cy="842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181721" y="1694397"/>
            <a:ext cx="4967400" cy="5022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4939441" y="6855976"/>
            <a:ext cx="319800" cy="578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81726" y="-1496108"/>
            <a:ext cx="4967400" cy="3017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000"/>
              <a:t>Roxton</a:t>
            </a:r>
            <a:endParaRPr sz="4000"/>
          </a:p>
          <a:p>
            <a:pPr indent="0" lvl="0" marL="0" rtl="0" algn="ctr">
              <a:spcBef>
                <a:spcPts val="0"/>
              </a:spcBef>
              <a:spcAft>
                <a:spcPts val="0"/>
              </a:spcAft>
              <a:buNone/>
            </a:pPr>
            <a:r>
              <a:rPr lang="en" sz="4000"/>
              <a:t>Neighbourhood Plan</a:t>
            </a:r>
            <a:endParaRPr sz="4000"/>
          </a:p>
        </p:txBody>
      </p:sp>
      <p:sp>
        <p:nvSpPr>
          <p:cNvPr id="55" name="Google Shape;55;p13"/>
          <p:cNvSpPr txBox="1"/>
          <p:nvPr>
            <p:ph idx="1" type="subTitle"/>
          </p:nvPr>
        </p:nvSpPr>
        <p:spPr>
          <a:xfrm>
            <a:off x="181771" y="1447050"/>
            <a:ext cx="4967400" cy="116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Consultation Launch Event</a:t>
            </a:r>
            <a:endParaRPr>
              <a:solidFill>
                <a:schemeClr val="dk1"/>
              </a:solidFill>
            </a:endParaRPr>
          </a:p>
          <a:p>
            <a:pPr indent="0" lvl="0" marL="0" rtl="0" algn="ctr">
              <a:spcBef>
                <a:spcPts val="0"/>
              </a:spcBef>
              <a:spcAft>
                <a:spcPts val="0"/>
              </a:spcAft>
              <a:buNone/>
            </a:pPr>
            <a:r>
              <a:t/>
            </a:r>
            <a:endParaRPr>
              <a:solidFill>
                <a:schemeClr val="dk1"/>
              </a:solidFill>
            </a:endParaRPr>
          </a:p>
        </p:txBody>
      </p:sp>
      <p:sp>
        <p:nvSpPr>
          <p:cNvPr id="56" name="Google Shape;56;p13"/>
          <p:cNvSpPr txBox="1"/>
          <p:nvPr>
            <p:ph idx="1" type="subTitle"/>
          </p:nvPr>
        </p:nvSpPr>
        <p:spPr>
          <a:xfrm>
            <a:off x="181775" y="4342650"/>
            <a:ext cx="4967400" cy="2713500"/>
          </a:xfrm>
          <a:prstGeom prst="rect">
            <a:avLst/>
          </a:prstGeom>
        </p:spPr>
        <p:txBody>
          <a:bodyPr anchorCtr="0" anchor="t" bIns="91425" lIns="91425" spcFirstLastPara="1" rIns="91425" wrap="square" tIns="91425">
            <a:noAutofit/>
          </a:bodyPr>
          <a:lstStyle/>
          <a:p>
            <a:pPr indent="0" lvl="0" marL="0" rtl="0" algn="ctr">
              <a:lnSpc>
                <a:spcPct val="60000"/>
              </a:lnSpc>
              <a:spcBef>
                <a:spcPts val="0"/>
              </a:spcBef>
              <a:spcAft>
                <a:spcPts val="0"/>
              </a:spcAft>
              <a:buSzPts val="865"/>
              <a:buNone/>
            </a:pPr>
            <a:r>
              <a:rPr lang="en" sz="2461">
                <a:solidFill>
                  <a:srgbClr val="000000"/>
                </a:solidFill>
              </a:rPr>
              <a:t>Friday 17th November (5-7 pm)</a:t>
            </a:r>
            <a:endParaRPr sz="2461">
              <a:solidFill>
                <a:srgbClr val="000000"/>
              </a:solidFill>
            </a:endParaRPr>
          </a:p>
          <a:p>
            <a:pPr indent="0" lvl="0" marL="0" rtl="0" algn="ctr">
              <a:lnSpc>
                <a:spcPct val="60000"/>
              </a:lnSpc>
              <a:spcBef>
                <a:spcPts val="0"/>
              </a:spcBef>
              <a:spcAft>
                <a:spcPts val="0"/>
              </a:spcAft>
              <a:buSzPts val="865"/>
              <a:buNone/>
            </a:pPr>
            <a:r>
              <a:t/>
            </a:r>
            <a:endParaRPr sz="2461">
              <a:solidFill>
                <a:srgbClr val="000000"/>
              </a:solidFill>
            </a:endParaRPr>
          </a:p>
          <a:p>
            <a:pPr indent="0" lvl="0" marL="0" rtl="0" algn="ctr">
              <a:lnSpc>
                <a:spcPct val="60000"/>
              </a:lnSpc>
              <a:spcBef>
                <a:spcPts val="0"/>
              </a:spcBef>
              <a:spcAft>
                <a:spcPts val="0"/>
              </a:spcAft>
              <a:buSzPts val="865"/>
              <a:buNone/>
            </a:pPr>
            <a:r>
              <a:rPr lang="en" sz="2461">
                <a:solidFill>
                  <a:srgbClr val="000000"/>
                </a:solidFill>
              </a:rPr>
              <a:t>and</a:t>
            </a:r>
            <a:endParaRPr sz="2461">
              <a:solidFill>
                <a:srgbClr val="000000"/>
              </a:solidFill>
            </a:endParaRPr>
          </a:p>
          <a:p>
            <a:pPr indent="0" lvl="0" marL="0" rtl="0" algn="ctr">
              <a:lnSpc>
                <a:spcPct val="60000"/>
              </a:lnSpc>
              <a:spcBef>
                <a:spcPts val="0"/>
              </a:spcBef>
              <a:spcAft>
                <a:spcPts val="0"/>
              </a:spcAft>
              <a:buSzPts val="865"/>
              <a:buNone/>
            </a:pPr>
            <a:r>
              <a:t/>
            </a:r>
            <a:endParaRPr sz="2461">
              <a:solidFill>
                <a:srgbClr val="000000"/>
              </a:solidFill>
            </a:endParaRPr>
          </a:p>
          <a:p>
            <a:pPr indent="0" lvl="0" marL="0" rtl="0" algn="ctr">
              <a:lnSpc>
                <a:spcPct val="60000"/>
              </a:lnSpc>
              <a:spcBef>
                <a:spcPts val="0"/>
              </a:spcBef>
              <a:spcAft>
                <a:spcPts val="0"/>
              </a:spcAft>
              <a:buSzPts val="865"/>
              <a:buNone/>
            </a:pPr>
            <a:r>
              <a:rPr lang="en" sz="2461">
                <a:solidFill>
                  <a:srgbClr val="000000"/>
                </a:solidFill>
              </a:rPr>
              <a:t>Sunday 19th November (3-5 pm)</a:t>
            </a:r>
            <a:endParaRPr sz="2461">
              <a:solidFill>
                <a:srgbClr val="000000"/>
              </a:solidFill>
            </a:endParaRPr>
          </a:p>
          <a:p>
            <a:pPr indent="0" lvl="0" marL="0" rtl="0" algn="ctr">
              <a:lnSpc>
                <a:spcPct val="60000"/>
              </a:lnSpc>
              <a:spcBef>
                <a:spcPts val="0"/>
              </a:spcBef>
              <a:spcAft>
                <a:spcPts val="0"/>
              </a:spcAft>
              <a:buSzPts val="865"/>
              <a:buNone/>
            </a:pPr>
            <a:r>
              <a:t/>
            </a:r>
            <a:endParaRPr sz="2461">
              <a:solidFill>
                <a:srgbClr val="000000"/>
              </a:solidFill>
            </a:endParaRPr>
          </a:p>
          <a:p>
            <a:pPr indent="0" lvl="0" marL="0" rtl="0" algn="ctr">
              <a:lnSpc>
                <a:spcPct val="60000"/>
              </a:lnSpc>
              <a:spcBef>
                <a:spcPts val="0"/>
              </a:spcBef>
              <a:spcAft>
                <a:spcPts val="0"/>
              </a:spcAft>
              <a:buSzPts val="865"/>
              <a:buNone/>
            </a:pPr>
            <a:r>
              <a:rPr lang="en" sz="2461">
                <a:solidFill>
                  <a:srgbClr val="000000"/>
                </a:solidFill>
              </a:rPr>
              <a:t>a</a:t>
            </a:r>
            <a:r>
              <a:rPr lang="en" sz="2461">
                <a:solidFill>
                  <a:srgbClr val="000000"/>
                </a:solidFill>
              </a:rPr>
              <a:t>t</a:t>
            </a:r>
            <a:endParaRPr sz="2461">
              <a:solidFill>
                <a:srgbClr val="000000"/>
              </a:solidFill>
            </a:endParaRPr>
          </a:p>
          <a:p>
            <a:pPr indent="0" lvl="0" marL="0" rtl="0" algn="ctr">
              <a:lnSpc>
                <a:spcPct val="60000"/>
              </a:lnSpc>
              <a:spcBef>
                <a:spcPts val="0"/>
              </a:spcBef>
              <a:spcAft>
                <a:spcPts val="0"/>
              </a:spcAft>
              <a:buSzPts val="865"/>
              <a:buNone/>
            </a:pPr>
            <a:r>
              <a:t/>
            </a:r>
            <a:endParaRPr sz="2461">
              <a:solidFill>
                <a:srgbClr val="000000"/>
              </a:solidFill>
            </a:endParaRPr>
          </a:p>
          <a:p>
            <a:pPr indent="0" lvl="0" marL="0" rtl="0" algn="ctr">
              <a:lnSpc>
                <a:spcPct val="60000"/>
              </a:lnSpc>
              <a:spcBef>
                <a:spcPts val="0"/>
              </a:spcBef>
              <a:spcAft>
                <a:spcPts val="0"/>
              </a:spcAft>
              <a:buSzPts val="865"/>
              <a:buNone/>
            </a:pPr>
            <a:r>
              <a:rPr b="1" lang="en" sz="2461">
                <a:solidFill>
                  <a:srgbClr val="000000"/>
                </a:solidFill>
              </a:rPr>
              <a:t>Roxton Village Hall</a:t>
            </a:r>
            <a:endParaRPr b="1" sz="2461">
              <a:solidFill>
                <a:srgbClr val="000000"/>
              </a:solidFill>
            </a:endParaRPr>
          </a:p>
          <a:p>
            <a:pPr indent="0" lvl="0" marL="0" rtl="0" algn="l">
              <a:lnSpc>
                <a:spcPct val="60000"/>
              </a:lnSpc>
              <a:spcBef>
                <a:spcPts val="0"/>
              </a:spcBef>
              <a:spcAft>
                <a:spcPts val="0"/>
              </a:spcAft>
              <a:buSzPts val="865"/>
              <a:buNone/>
            </a:pPr>
            <a:r>
              <a:t/>
            </a:r>
            <a:endParaRPr sz="2461">
              <a:solidFill>
                <a:srgbClr val="000000"/>
              </a:solidFill>
            </a:endParaRPr>
          </a:p>
        </p:txBody>
      </p:sp>
      <p:pic>
        <p:nvPicPr>
          <p:cNvPr id="57" name="Google Shape;57;p13"/>
          <p:cNvPicPr preferRelativeResize="0"/>
          <p:nvPr/>
        </p:nvPicPr>
        <p:blipFill>
          <a:blip r:embed="rId3">
            <a:alphaModFix amt="64000"/>
          </a:blip>
          <a:stretch>
            <a:fillRect/>
          </a:stretch>
        </p:blipFill>
        <p:spPr>
          <a:xfrm>
            <a:off x="822713" y="2228127"/>
            <a:ext cx="3685424" cy="1905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Environment and Green Infrastructure</a:t>
            </a:r>
            <a:endParaRPr sz="2420"/>
          </a:p>
          <a:p>
            <a:pPr indent="0" lvl="0" marL="0" rtl="0" algn="l">
              <a:spcBef>
                <a:spcPts val="0"/>
              </a:spcBef>
              <a:spcAft>
                <a:spcPts val="0"/>
              </a:spcAft>
              <a:buSzPts val="990"/>
              <a:buNone/>
            </a:pPr>
            <a:r>
              <a:t/>
            </a:r>
            <a:endParaRPr sz="2420"/>
          </a:p>
        </p:txBody>
      </p:sp>
      <p:sp>
        <p:nvSpPr>
          <p:cNvPr id="139" name="Google Shape;139;p22"/>
          <p:cNvSpPr txBox="1"/>
          <p:nvPr>
            <p:ph idx="1" type="body"/>
          </p:nvPr>
        </p:nvSpPr>
        <p:spPr>
          <a:xfrm>
            <a:off x="181721" y="1160997"/>
            <a:ext cx="4967400" cy="5022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Clr>
                <a:schemeClr val="dk1"/>
              </a:buClr>
              <a:buSzPts val="1100"/>
              <a:buFont typeface="Arial"/>
              <a:buNone/>
            </a:pPr>
            <a:r>
              <a:rPr b="1" lang="en" sz="1400"/>
              <a:t>“Green infrastructure is a network of multi-functional green space and other green features, urban and rural, which can deliver quality of life and environmental benefits for communities.” </a:t>
            </a:r>
            <a:endParaRPr b="1" sz="1400"/>
          </a:p>
          <a:p>
            <a:pPr indent="0" lvl="0" marL="0" rtl="0" algn="ctr">
              <a:lnSpc>
                <a:spcPct val="95000"/>
              </a:lnSpc>
              <a:spcBef>
                <a:spcPts val="0"/>
              </a:spcBef>
              <a:spcAft>
                <a:spcPts val="0"/>
              </a:spcAft>
              <a:buClr>
                <a:schemeClr val="dk1"/>
              </a:buClr>
              <a:buSzPts val="1100"/>
              <a:buFont typeface="Arial"/>
              <a:buNone/>
            </a:pPr>
            <a:r>
              <a:rPr lang="en" sz="1400"/>
              <a:t>(Town and Country Planning Association) </a:t>
            </a:r>
            <a:endParaRPr i="1" sz="1400"/>
          </a:p>
          <a:p>
            <a:pPr indent="0" lvl="0" marL="0" rtl="0" algn="l">
              <a:lnSpc>
                <a:spcPct val="95000"/>
              </a:lnSpc>
              <a:spcBef>
                <a:spcPts val="0"/>
              </a:spcBef>
              <a:spcAft>
                <a:spcPts val="0"/>
              </a:spcAft>
              <a:buSzPts val="1100"/>
              <a:buNone/>
            </a:pPr>
            <a:r>
              <a:t/>
            </a:r>
            <a:endParaRPr i="1" sz="1200"/>
          </a:p>
          <a:p>
            <a:pPr indent="0" lvl="0" marL="0" rtl="0" algn="just">
              <a:lnSpc>
                <a:spcPct val="95000"/>
              </a:lnSpc>
              <a:spcBef>
                <a:spcPts val="0"/>
              </a:spcBef>
              <a:spcAft>
                <a:spcPts val="0"/>
              </a:spcAft>
              <a:buSzPts val="1100"/>
              <a:buNone/>
            </a:pPr>
            <a:r>
              <a:rPr i="1" lang="en" sz="1200"/>
              <a:t>We are going to hold “Green Infrastructure” workshops in the near future (early 2024) to get more detailed thoughts on the local environment. But in the meantime, we would welcome your thoughts on the local environment.</a:t>
            </a:r>
            <a:endParaRPr sz="1200"/>
          </a:p>
          <a:p>
            <a:pPr indent="0" lvl="0" marL="0" rtl="0" algn="just">
              <a:lnSpc>
                <a:spcPct val="95000"/>
              </a:lnSpc>
              <a:spcBef>
                <a:spcPts val="0"/>
              </a:spcBef>
              <a:spcAft>
                <a:spcPts val="0"/>
              </a:spcAft>
              <a:buClr>
                <a:schemeClr val="dk1"/>
              </a:buClr>
              <a:buSzPts val="1100"/>
              <a:buFont typeface="Arial"/>
              <a:buNone/>
            </a:pPr>
            <a:r>
              <a:t/>
            </a:r>
            <a:endParaRPr sz="1200"/>
          </a:p>
          <a:p>
            <a:pPr indent="0" lvl="0" marL="0" rtl="0" algn="just">
              <a:lnSpc>
                <a:spcPct val="95000"/>
              </a:lnSpc>
              <a:spcBef>
                <a:spcPts val="0"/>
              </a:spcBef>
              <a:spcAft>
                <a:spcPts val="0"/>
              </a:spcAft>
              <a:buClr>
                <a:schemeClr val="dk1"/>
              </a:buClr>
              <a:buSzPts val="1100"/>
              <a:buFont typeface="Arial"/>
              <a:buNone/>
            </a:pPr>
            <a:r>
              <a:rPr lang="en" sz="1200"/>
              <a:t>Green infrastructure is not simply an alternative description for conventional open space. It includes parks, open spaces, playing fields, woodlands – and also street trees and street hedgerows, allotments, private gardens, green roofs and walls, sustainable drainage systems (SuDS) and soils. It includes rivers, streams, canals and other water bodies, sometimes called ‘blue infrastructure’. </a:t>
            </a:r>
            <a:endParaRPr sz="1200"/>
          </a:p>
          <a:p>
            <a:pPr indent="0" lvl="0" marL="0" rtl="0" algn="just">
              <a:lnSpc>
                <a:spcPct val="95000"/>
              </a:lnSpc>
              <a:spcBef>
                <a:spcPts val="0"/>
              </a:spcBef>
              <a:spcAft>
                <a:spcPts val="0"/>
              </a:spcAft>
              <a:buClr>
                <a:schemeClr val="dk1"/>
              </a:buClr>
              <a:buSzPts val="1100"/>
              <a:buFont typeface="Arial"/>
              <a:buNone/>
            </a:pPr>
            <a:r>
              <a:t/>
            </a:r>
            <a:endParaRPr sz="1200"/>
          </a:p>
          <a:p>
            <a:pPr indent="0" lvl="0" marL="0" rtl="0" algn="just">
              <a:lnSpc>
                <a:spcPct val="95000"/>
              </a:lnSpc>
              <a:spcBef>
                <a:spcPts val="0"/>
              </a:spcBef>
              <a:spcAft>
                <a:spcPts val="0"/>
              </a:spcAft>
              <a:buClr>
                <a:schemeClr val="dk1"/>
              </a:buClr>
              <a:buSzPts val="1100"/>
              <a:buFont typeface="Arial"/>
              <a:buNone/>
            </a:pPr>
            <a:r>
              <a:rPr lang="en" sz="1200"/>
              <a:t>Trees and hedgerows are one of the best features which make an area feel </a:t>
            </a:r>
            <a:r>
              <a:rPr lang="en" sz="1200"/>
              <a:t>rural</a:t>
            </a:r>
            <a:r>
              <a:rPr lang="en" sz="1200"/>
              <a:t> and not </a:t>
            </a:r>
            <a:r>
              <a:rPr lang="en" sz="1200"/>
              <a:t>suburban</a:t>
            </a:r>
            <a:r>
              <a:rPr lang="en" sz="1200"/>
              <a:t>. </a:t>
            </a:r>
            <a:endParaRPr sz="1200"/>
          </a:p>
          <a:p>
            <a:pPr indent="0" lvl="0" marL="0" rtl="0" algn="l">
              <a:lnSpc>
                <a:spcPct val="95000"/>
              </a:lnSpc>
              <a:spcBef>
                <a:spcPts val="0"/>
              </a:spcBef>
              <a:spcAft>
                <a:spcPts val="0"/>
              </a:spcAft>
              <a:buSzPts val="1100"/>
              <a:buNone/>
            </a:pPr>
            <a:r>
              <a:t/>
            </a:r>
            <a:endParaRPr sz="1400"/>
          </a:p>
          <a:p>
            <a:pPr indent="0" lvl="0" marL="0" rtl="0" algn="l">
              <a:lnSpc>
                <a:spcPct val="95000"/>
              </a:lnSpc>
              <a:spcBef>
                <a:spcPts val="1200"/>
              </a:spcBef>
              <a:spcAft>
                <a:spcPts val="1200"/>
              </a:spcAft>
              <a:buSzPts val="275"/>
              <a:buNone/>
            </a:pPr>
            <a:r>
              <a:t/>
            </a:r>
            <a:endParaRPr sz="1400"/>
          </a:p>
        </p:txBody>
      </p:sp>
      <p:pic>
        <p:nvPicPr>
          <p:cNvPr id="140" name="Google Shape;140;p22"/>
          <p:cNvPicPr preferRelativeResize="0"/>
          <p:nvPr/>
        </p:nvPicPr>
        <p:blipFill>
          <a:blip r:embed="rId3">
            <a:alphaModFix/>
          </a:blip>
          <a:stretch>
            <a:fillRect/>
          </a:stretch>
        </p:blipFill>
        <p:spPr>
          <a:xfrm>
            <a:off x="681975" y="5089218"/>
            <a:ext cx="3966901" cy="2239831"/>
          </a:xfrm>
          <a:prstGeom prst="rect">
            <a:avLst/>
          </a:prstGeom>
          <a:noFill/>
          <a:ln>
            <a:noFill/>
          </a:ln>
        </p:spPr>
      </p:pic>
      <p:pic>
        <p:nvPicPr>
          <p:cNvPr id="141" name="Google Shape;141;p22"/>
          <p:cNvPicPr preferRelativeResize="0"/>
          <p:nvPr/>
        </p:nvPicPr>
        <p:blipFill>
          <a:blip r:embed="rId4">
            <a:alphaModFix/>
          </a:blip>
          <a:stretch>
            <a:fillRect/>
          </a:stretch>
        </p:blipFill>
        <p:spPr>
          <a:xfrm>
            <a:off x="4301125" y="273275"/>
            <a:ext cx="695600" cy="69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Key Questions 3: E</a:t>
            </a:r>
            <a:r>
              <a:rPr lang="en" sz="2420"/>
              <a:t>nvironment and Green Infrastructure</a:t>
            </a:r>
            <a:endParaRPr sz="2420"/>
          </a:p>
          <a:p>
            <a:pPr indent="0" lvl="0" marL="0" rtl="0" algn="l">
              <a:spcBef>
                <a:spcPts val="0"/>
              </a:spcBef>
              <a:spcAft>
                <a:spcPts val="0"/>
              </a:spcAft>
              <a:buSzPts val="990"/>
              <a:buNone/>
            </a:pPr>
            <a:r>
              <a:t/>
            </a:r>
            <a:endParaRPr sz="2420"/>
          </a:p>
          <a:p>
            <a:pPr indent="0" lvl="0" marL="0" rtl="0" algn="l">
              <a:spcBef>
                <a:spcPts val="0"/>
              </a:spcBef>
              <a:spcAft>
                <a:spcPts val="0"/>
              </a:spcAft>
              <a:buSzPts val="990"/>
              <a:buNone/>
            </a:pPr>
            <a:r>
              <a:t/>
            </a:r>
            <a:endParaRPr sz="2420"/>
          </a:p>
          <a:p>
            <a:pPr indent="0" lvl="0" marL="0" rtl="0" algn="l">
              <a:spcBef>
                <a:spcPts val="0"/>
              </a:spcBef>
              <a:spcAft>
                <a:spcPts val="0"/>
              </a:spcAft>
              <a:buSzPts val="990"/>
              <a:buNone/>
            </a:pPr>
            <a:r>
              <a:t/>
            </a:r>
            <a:endParaRPr sz="2420"/>
          </a:p>
        </p:txBody>
      </p:sp>
      <p:sp>
        <p:nvSpPr>
          <p:cNvPr id="147" name="Google Shape;147;p23"/>
          <p:cNvSpPr txBox="1"/>
          <p:nvPr>
            <p:ph idx="1" type="body"/>
          </p:nvPr>
        </p:nvSpPr>
        <p:spPr>
          <a:xfrm>
            <a:off x="181721" y="1541997"/>
            <a:ext cx="4967400" cy="50229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b="1" lang="en" sz="1400"/>
              <a:t>1. What parts of the local environment do you value most and why? </a:t>
            </a:r>
            <a:endParaRPr b="1" sz="1400"/>
          </a:p>
          <a:p>
            <a:pPr indent="0" lvl="0" marL="0" rtl="0" algn="just">
              <a:lnSpc>
                <a:spcPct val="95000"/>
              </a:lnSpc>
              <a:spcBef>
                <a:spcPts val="1200"/>
              </a:spcBef>
              <a:spcAft>
                <a:spcPts val="0"/>
              </a:spcAft>
              <a:buSzPts val="1100"/>
              <a:buNone/>
            </a:pPr>
            <a:r>
              <a:rPr b="1" lang="en" sz="1400"/>
              <a:t>2. What do you think should be protected or enhanced? </a:t>
            </a:r>
            <a:endParaRPr b="1" sz="1400"/>
          </a:p>
          <a:p>
            <a:pPr indent="0" lvl="0" marL="0" rtl="0" algn="just">
              <a:lnSpc>
                <a:spcPct val="95000"/>
              </a:lnSpc>
              <a:spcBef>
                <a:spcPts val="1200"/>
              </a:spcBef>
              <a:spcAft>
                <a:spcPts val="0"/>
              </a:spcAft>
              <a:buSzPts val="1100"/>
              <a:buNone/>
            </a:pPr>
            <a:r>
              <a:rPr b="1" lang="en" sz="1400"/>
              <a:t>3. How do you think developments should be blended into our village environment? </a:t>
            </a:r>
            <a:endParaRPr b="1" sz="1400"/>
          </a:p>
          <a:p>
            <a:pPr indent="0" lvl="0" marL="0" rtl="0" algn="just">
              <a:lnSpc>
                <a:spcPct val="95000"/>
              </a:lnSpc>
              <a:spcBef>
                <a:spcPts val="1200"/>
              </a:spcBef>
              <a:spcAft>
                <a:spcPts val="0"/>
              </a:spcAft>
              <a:buSzPts val="1100"/>
              <a:buNone/>
            </a:pPr>
            <a:r>
              <a:rPr b="1" lang="en" sz="1400"/>
              <a:t>4. How can we plan for climate change, combining sustainability with </a:t>
            </a:r>
            <a:r>
              <a:rPr b="1" lang="en" sz="1400"/>
              <a:t>protecting</a:t>
            </a:r>
            <a:r>
              <a:rPr b="1" lang="en" sz="1400"/>
              <a:t> our rural heritage? </a:t>
            </a:r>
            <a:endParaRPr b="1" sz="1400"/>
          </a:p>
          <a:p>
            <a:pPr indent="0" lvl="0" marL="0" rtl="0" algn="just">
              <a:lnSpc>
                <a:spcPct val="95000"/>
              </a:lnSpc>
              <a:spcBef>
                <a:spcPts val="1200"/>
              </a:spcBef>
              <a:spcAft>
                <a:spcPts val="0"/>
              </a:spcAft>
              <a:buSzPts val="1100"/>
              <a:buNone/>
            </a:pPr>
            <a:r>
              <a:rPr b="1" lang="en" sz="1400"/>
              <a:t>5. Are there any gaps in the Green Infrastructure network and in what ways can our Neighbourhood Plan help to enhance and create new Green Infrastructure for all residents and visitors? </a:t>
            </a:r>
            <a:endParaRPr b="1" sz="1400"/>
          </a:p>
          <a:p>
            <a:pPr indent="0" lvl="0" marL="0" rtl="0" algn="just">
              <a:lnSpc>
                <a:spcPct val="95000"/>
              </a:lnSpc>
              <a:spcBef>
                <a:spcPts val="1200"/>
              </a:spcBef>
              <a:spcAft>
                <a:spcPts val="0"/>
              </a:spcAft>
              <a:buSzPts val="1100"/>
              <a:buNone/>
            </a:pPr>
            <a:r>
              <a:rPr b="1" lang="en" sz="1400"/>
              <a:t>6. What else do you think about the local environment?</a:t>
            </a:r>
            <a:endParaRPr b="1" sz="1400"/>
          </a:p>
          <a:p>
            <a:pPr indent="0" lvl="0" marL="0" rtl="0" algn="just">
              <a:lnSpc>
                <a:spcPct val="95000"/>
              </a:lnSpc>
              <a:spcBef>
                <a:spcPts val="1200"/>
              </a:spcBef>
              <a:spcAft>
                <a:spcPts val="0"/>
              </a:spcAft>
              <a:buSzPts val="1100"/>
              <a:buNone/>
            </a:pPr>
            <a:r>
              <a:rPr lang="en" sz="1200"/>
              <a:t>Use this space to write any notes: </a:t>
            </a:r>
            <a:endParaRPr sz="12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1200"/>
              </a:spcAft>
              <a:buSzPts val="275"/>
              <a:buNone/>
            </a:pPr>
            <a:r>
              <a:t/>
            </a:r>
            <a:endParaRPr sz="1400"/>
          </a:p>
        </p:txBody>
      </p:sp>
      <p:pic>
        <p:nvPicPr>
          <p:cNvPr id="148" name="Google Shape;148;p23"/>
          <p:cNvPicPr preferRelativeResize="0"/>
          <p:nvPr/>
        </p:nvPicPr>
        <p:blipFill>
          <a:blip r:embed="rId3">
            <a:alphaModFix/>
          </a:blip>
          <a:stretch>
            <a:fillRect/>
          </a:stretch>
        </p:blipFill>
        <p:spPr>
          <a:xfrm>
            <a:off x="1882725" y="1064950"/>
            <a:ext cx="1565400" cy="552250"/>
          </a:xfrm>
          <a:prstGeom prst="rect">
            <a:avLst/>
          </a:prstGeom>
          <a:noFill/>
          <a:ln>
            <a:noFill/>
          </a:ln>
        </p:spPr>
      </p:pic>
      <p:pic>
        <p:nvPicPr>
          <p:cNvPr id="149" name="Google Shape;149;p23"/>
          <p:cNvPicPr preferRelativeResize="0"/>
          <p:nvPr/>
        </p:nvPicPr>
        <p:blipFill rotWithShape="1">
          <a:blip r:embed="rId4">
            <a:alphaModFix/>
          </a:blip>
          <a:srcRect b="6492" l="0" r="0" t="79316"/>
          <a:stretch/>
        </p:blipFill>
        <p:spPr>
          <a:xfrm>
            <a:off x="1299950" y="7184300"/>
            <a:ext cx="2731075" cy="302775"/>
          </a:xfrm>
          <a:prstGeom prst="rect">
            <a:avLst/>
          </a:prstGeom>
          <a:noFill/>
          <a:ln>
            <a:noFill/>
          </a:ln>
        </p:spPr>
      </p:pic>
      <p:pic>
        <p:nvPicPr>
          <p:cNvPr id="150" name="Google Shape;150;p23"/>
          <p:cNvPicPr preferRelativeResize="0"/>
          <p:nvPr/>
        </p:nvPicPr>
        <p:blipFill>
          <a:blip r:embed="rId5">
            <a:alphaModFix/>
          </a:blip>
          <a:stretch>
            <a:fillRect/>
          </a:stretch>
        </p:blipFill>
        <p:spPr>
          <a:xfrm>
            <a:off x="4215975" y="6371899"/>
            <a:ext cx="1115175" cy="111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4"/>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Heritage</a:t>
            </a:r>
            <a:r>
              <a:rPr lang="en" sz="2420"/>
              <a:t> and the historic environment</a:t>
            </a:r>
            <a:endParaRPr sz="2420"/>
          </a:p>
          <a:p>
            <a:pPr indent="0" lvl="0" marL="0" rtl="0" algn="l">
              <a:spcBef>
                <a:spcPts val="0"/>
              </a:spcBef>
              <a:spcAft>
                <a:spcPts val="0"/>
              </a:spcAft>
              <a:buSzPts val="990"/>
              <a:buNone/>
            </a:pPr>
            <a:r>
              <a:t/>
            </a:r>
            <a:endParaRPr sz="2420"/>
          </a:p>
        </p:txBody>
      </p:sp>
      <p:sp>
        <p:nvSpPr>
          <p:cNvPr id="156" name="Google Shape;156;p24"/>
          <p:cNvSpPr txBox="1"/>
          <p:nvPr>
            <p:ph idx="1" type="body"/>
          </p:nvPr>
        </p:nvSpPr>
        <p:spPr>
          <a:xfrm>
            <a:off x="181725" y="1161000"/>
            <a:ext cx="4967400" cy="59703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lang="en" sz="1400"/>
              <a:t>Roxton has two Grade II* Listed properties:</a:t>
            </a:r>
            <a:endParaRPr sz="1400"/>
          </a:p>
          <a:p>
            <a:pPr indent="0" lvl="0" marL="0" rtl="0" algn="just">
              <a:lnSpc>
                <a:spcPct val="95000"/>
              </a:lnSpc>
              <a:spcBef>
                <a:spcPts val="0"/>
              </a:spcBef>
              <a:spcAft>
                <a:spcPts val="0"/>
              </a:spcAft>
              <a:buNone/>
            </a:pPr>
            <a:r>
              <a:rPr lang="en" sz="1200"/>
              <a:t>• </a:t>
            </a:r>
            <a:r>
              <a:rPr lang="en" sz="1400"/>
              <a:t>Parish Church of Saint Mary Magdalen</a:t>
            </a:r>
            <a:endParaRPr sz="1400"/>
          </a:p>
          <a:p>
            <a:pPr indent="0" lvl="0" marL="0" rtl="0" algn="just">
              <a:lnSpc>
                <a:spcPct val="95000"/>
              </a:lnSpc>
              <a:spcBef>
                <a:spcPts val="0"/>
              </a:spcBef>
              <a:spcAft>
                <a:spcPts val="0"/>
              </a:spcAft>
              <a:buNone/>
            </a:pPr>
            <a:r>
              <a:rPr lang="en" sz="1200"/>
              <a:t>• </a:t>
            </a:r>
            <a:r>
              <a:rPr lang="en" sz="1400"/>
              <a:t>Congregational Chapel </a:t>
            </a:r>
            <a:endParaRPr sz="1400"/>
          </a:p>
          <a:p>
            <a:pPr indent="0" lvl="0" marL="457200" rtl="0" algn="just">
              <a:lnSpc>
                <a:spcPct val="95000"/>
              </a:lnSpc>
              <a:spcBef>
                <a:spcPts val="0"/>
              </a:spcBef>
              <a:spcAft>
                <a:spcPts val="0"/>
              </a:spcAft>
              <a:buNone/>
            </a:pPr>
            <a:r>
              <a:t/>
            </a:r>
            <a:endParaRPr sz="1400"/>
          </a:p>
          <a:p>
            <a:pPr indent="0" lvl="0" marL="0" rtl="0" algn="just">
              <a:lnSpc>
                <a:spcPct val="95000"/>
              </a:lnSpc>
              <a:spcBef>
                <a:spcPts val="0"/>
              </a:spcBef>
              <a:spcAft>
                <a:spcPts val="0"/>
              </a:spcAft>
              <a:buSzPts val="1100"/>
              <a:buNone/>
            </a:pPr>
            <a:r>
              <a:rPr lang="en" sz="1400"/>
              <a:t>Roxton village has 18 Grade II Listed properties:</a:t>
            </a:r>
            <a:endParaRPr sz="1400"/>
          </a:p>
          <a:p>
            <a:pPr indent="-317500" lvl="0" marL="457200" rtl="0" algn="just">
              <a:lnSpc>
                <a:spcPct val="95000"/>
              </a:lnSpc>
              <a:spcBef>
                <a:spcPts val="0"/>
              </a:spcBef>
              <a:spcAft>
                <a:spcPts val="0"/>
              </a:spcAft>
              <a:buSzPts val="1400"/>
              <a:buAutoNum type="arabicPeriod"/>
            </a:pPr>
            <a:r>
              <a:rPr lang="en" sz="1400"/>
              <a:t>College Farmhouse (High Street)</a:t>
            </a:r>
            <a:endParaRPr sz="1400"/>
          </a:p>
          <a:p>
            <a:pPr indent="-317500" lvl="0" marL="457200" rtl="0" algn="just">
              <a:lnSpc>
                <a:spcPct val="95000"/>
              </a:lnSpc>
              <a:spcBef>
                <a:spcPts val="0"/>
              </a:spcBef>
              <a:spcAft>
                <a:spcPts val="0"/>
              </a:spcAft>
              <a:buSzPts val="1400"/>
              <a:buAutoNum type="arabicPeriod"/>
            </a:pPr>
            <a:r>
              <a:rPr lang="en" sz="1400"/>
              <a:t>14, High Street</a:t>
            </a:r>
            <a:endParaRPr sz="1400"/>
          </a:p>
          <a:p>
            <a:pPr indent="-317500" lvl="0" marL="457200" rtl="0" algn="just">
              <a:lnSpc>
                <a:spcPct val="95000"/>
              </a:lnSpc>
              <a:spcBef>
                <a:spcPts val="0"/>
              </a:spcBef>
              <a:spcAft>
                <a:spcPts val="0"/>
              </a:spcAft>
              <a:buSzPts val="1400"/>
              <a:buAutoNum type="arabicPeriod"/>
            </a:pPr>
            <a:r>
              <a:rPr lang="en" sz="1400"/>
              <a:t>The Cedars (22, High Street)</a:t>
            </a:r>
            <a:endParaRPr sz="1400"/>
          </a:p>
          <a:p>
            <a:pPr indent="-317500" lvl="0" marL="457200" rtl="0" algn="just">
              <a:lnSpc>
                <a:spcPct val="95000"/>
              </a:lnSpc>
              <a:spcBef>
                <a:spcPts val="0"/>
              </a:spcBef>
              <a:spcAft>
                <a:spcPts val="0"/>
              </a:spcAft>
              <a:buSzPts val="1400"/>
              <a:buAutoNum type="arabicPeriod"/>
            </a:pPr>
            <a:r>
              <a:rPr lang="en" sz="1400"/>
              <a:t>28, 30, 32 and 34, High Street</a:t>
            </a:r>
            <a:endParaRPr sz="1400"/>
          </a:p>
          <a:p>
            <a:pPr indent="-317500" lvl="0" marL="457200" rtl="0" algn="just">
              <a:lnSpc>
                <a:spcPct val="95000"/>
              </a:lnSpc>
              <a:spcBef>
                <a:spcPts val="0"/>
              </a:spcBef>
              <a:spcAft>
                <a:spcPts val="0"/>
              </a:spcAft>
              <a:buSzPts val="1400"/>
              <a:buAutoNum type="arabicPeriod"/>
            </a:pPr>
            <a:r>
              <a:rPr lang="en" sz="1400"/>
              <a:t>36, High Street</a:t>
            </a:r>
            <a:endParaRPr sz="1400"/>
          </a:p>
          <a:p>
            <a:pPr indent="-317500" lvl="0" marL="457200" rtl="0" algn="just">
              <a:lnSpc>
                <a:spcPct val="95000"/>
              </a:lnSpc>
              <a:spcBef>
                <a:spcPts val="0"/>
              </a:spcBef>
              <a:spcAft>
                <a:spcPts val="0"/>
              </a:spcAft>
              <a:buSzPts val="1400"/>
              <a:buAutoNum type="arabicPeriod"/>
            </a:pPr>
            <a:r>
              <a:rPr lang="en" sz="1400"/>
              <a:t>Hope Cottage, 38 High Street </a:t>
            </a:r>
            <a:endParaRPr sz="1400"/>
          </a:p>
          <a:p>
            <a:pPr indent="-317500" lvl="0" marL="457200" rtl="0" algn="just">
              <a:lnSpc>
                <a:spcPct val="95000"/>
              </a:lnSpc>
              <a:spcBef>
                <a:spcPts val="0"/>
              </a:spcBef>
              <a:spcAft>
                <a:spcPts val="0"/>
              </a:spcAft>
              <a:buSzPts val="1400"/>
              <a:buAutoNum type="arabicPeriod"/>
            </a:pPr>
            <a:r>
              <a:rPr lang="en" sz="1400"/>
              <a:t>Church Farmhouse (High Street)</a:t>
            </a:r>
            <a:endParaRPr sz="1400"/>
          </a:p>
          <a:p>
            <a:pPr indent="-317500" lvl="0" marL="457200" rtl="0" algn="just">
              <a:lnSpc>
                <a:spcPct val="95000"/>
              </a:lnSpc>
              <a:spcBef>
                <a:spcPts val="0"/>
              </a:spcBef>
              <a:spcAft>
                <a:spcPts val="0"/>
              </a:spcAft>
              <a:buSzPts val="1400"/>
              <a:buAutoNum type="arabicPeriod"/>
            </a:pPr>
            <a:r>
              <a:rPr lang="en" sz="1400"/>
              <a:t>46 and 48, High Street</a:t>
            </a:r>
            <a:endParaRPr sz="1400"/>
          </a:p>
          <a:p>
            <a:pPr indent="-317500" lvl="0" marL="457200" rtl="0" algn="just">
              <a:lnSpc>
                <a:spcPct val="95000"/>
              </a:lnSpc>
              <a:spcBef>
                <a:spcPts val="0"/>
              </a:spcBef>
              <a:spcAft>
                <a:spcPts val="0"/>
              </a:spcAft>
              <a:buSzPts val="1400"/>
              <a:buAutoNum type="arabicPeriod"/>
            </a:pPr>
            <a:r>
              <a:rPr lang="en" sz="1400"/>
              <a:t>50 and 56, High Street</a:t>
            </a:r>
            <a:endParaRPr sz="1400"/>
          </a:p>
          <a:p>
            <a:pPr indent="-317500" lvl="0" marL="457200" rtl="0" algn="just">
              <a:lnSpc>
                <a:spcPct val="95000"/>
              </a:lnSpc>
              <a:spcBef>
                <a:spcPts val="0"/>
              </a:spcBef>
              <a:spcAft>
                <a:spcPts val="0"/>
              </a:spcAft>
              <a:buSzPts val="1400"/>
              <a:buAutoNum type="arabicPeriod"/>
            </a:pPr>
            <a:r>
              <a:rPr lang="en" sz="1400"/>
              <a:t>51, High Street</a:t>
            </a:r>
            <a:endParaRPr sz="1400"/>
          </a:p>
          <a:p>
            <a:pPr indent="-317500" lvl="0" marL="457200" rtl="0" algn="just">
              <a:lnSpc>
                <a:spcPct val="95000"/>
              </a:lnSpc>
              <a:spcBef>
                <a:spcPts val="0"/>
              </a:spcBef>
              <a:spcAft>
                <a:spcPts val="0"/>
              </a:spcAft>
              <a:buSzPts val="1400"/>
              <a:buAutoNum type="arabicPeriod"/>
            </a:pPr>
            <a:r>
              <a:rPr lang="en" sz="1400"/>
              <a:t>58, High Street</a:t>
            </a:r>
            <a:endParaRPr sz="1400"/>
          </a:p>
          <a:p>
            <a:pPr indent="-317500" lvl="0" marL="457200" rtl="0" algn="just">
              <a:lnSpc>
                <a:spcPct val="95000"/>
              </a:lnSpc>
              <a:spcBef>
                <a:spcPts val="0"/>
              </a:spcBef>
              <a:spcAft>
                <a:spcPts val="0"/>
              </a:spcAft>
              <a:buSzPts val="1400"/>
              <a:buAutoNum type="arabicPeriod"/>
            </a:pPr>
            <a:r>
              <a:rPr lang="en" sz="1400"/>
              <a:t>60, High Street</a:t>
            </a:r>
            <a:endParaRPr sz="1400"/>
          </a:p>
          <a:p>
            <a:pPr indent="-317500" lvl="0" marL="457200" rtl="0" algn="just">
              <a:lnSpc>
                <a:spcPct val="95000"/>
              </a:lnSpc>
              <a:spcBef>
                <a:spcPts val="0"/>
              </a:spcBef>
              <a:spcAft>
                <a:spcPts val="0"/>
              </a:spcAft>
              <a:buSzPts val="1400"/>
              <a:buAutoNum type="arabicPeriod"/>
            </a:pPr>
            <a:r>
              <a:rPr lang="en" sz="1400"/>
              <a:t>Barn North West of Numbers 2 and 6 (Ford Lane)</a:t>
            </a:r>
            <a:endParaRPr sz="1400"/>
          </a:p>
          <a:p>
            <a:pPr indent="-317500" lvl="0" marL="457200" rtl="0" algn="just">
              <a:lnSpc>
                <a:spcPct val="95000"/>
              </a:lnSpc>
              <a:spcBef>
                <a:spcPts val="0"/>
              </a:spcBef>
              <a:spcAft>
                <a:spcPts val="0"/>
              </a:spcAft>
              <a:buSzPts val="1400"/>
              <a:buAutoNum type="arabicPeriod"/>
            </a:pPr>
            <a:r>
              <a:rPr lang="en" sz="1400"/>
              <a:t>Poplar Farmhouse (Ford Lane)</a:t>
            </a:r>
            <a:endParaRPr sz="1400"/>
          </a:p>
          <a:p>
            <a:pPr indent="-317500" lvl="0" marL="457200" rtl="0" algn="just">
              <a:lnSpc>
                <a:spcPct val="95000"/>
              </a:lnSpc>
              <a:spcBef>
                <a:spcPts val="0"/>
              </a:spcBef>
              <a:spcAft>
                <a:spcPts val="0"/>
              </a:spcAft>
              <a:buSzPts val="1400"/>
              <a:buAutoNum type="arabicPeriod"/>
            </a:pPr>
            <a:r>
              <a:rPr lang="en" sz="1400"/>
              <a:t>2 and 6, Ford Lane</a:t>
            </a:r>
            <a:endParaRPr sz="1400"/>
          </a:p>
          <a:p>
            <a:pPr indent="-317500" lvl="0" marL="457200" rtl="0" algn="just">
              <a:lnSpc>
                <a:spcPct val="95000"/>
              </a:lnSpc>
              <a:spcBef>
                <a:spcPts val="0"/>
              </a:spcBef>
              <a:spcAft>
                <a:spcPts val="0"/>
              </a:spcAft>
              <a:buSzPts val="1400"/>
              <a:buAutoNum type="arabicPeriod"/>
            </a:pPr>
            <a:r>
              <a:rPr lang="en" sz="1400"/>
              <a:t>Roxton House </a:t>
            </a:r>
            <a:endParaRPr sz="1400"/>
          </a:p>
          <a:p>
            <a:pPr indent="-317500" lvl="0" marL="457200" rtl="0" algn="just">
              <a:lnSpc>
                <a:spcPct val="95000"/>
              </a:lnSpc>
              <a:spcBef>
                <a:spcPts val="0"/>
              </a:spcBef>
              <a:spcAft>
                <a:spcPts val="0"/>
              </a:spcAft>
              <a:buSzPts val="1400"/>
              <a:buAutoNum type="arabicPeriod"/>
            </a:pPr>
            <a:r>
              <a:rPr lang="en" sz="1400"/>
              <a:t>Roxton House Lodge</a:t>
            </a:r>
            <a:endParaRPr sz="1400"/>
          </a:p>
          <a:p>
            <a:pPr indent="-317500" lvl="0" marL="457200" rtl="0" algn="just">
              <a:lnSpc>
                <a:spcPct val="95000"/>
              </a:lnSpc>
              <a:spcBef>
                <a:spcPts val="0"/>
              </a:spcBef>
              <a:spcAft>
                <a:spcPts val="0"/>
              </a:spcAft>
              <a:buSzPts val="1400"/>
              <a:buAutoNum type="arabicPeriod"/>
            </a:pPr>
            <a:r>
              <a:rPr lang="en" sz="1400"/>
              <a:t>Tempsford Bridge</a:t>
            </a:r>
            <a:endParaRPr sz="1400"/>
          </a:p>
          <a:p>
            <a:pPr indent="0" lvl="0" marL="457200" rtl="0" algn="just">
              <a:lnSpc>
                <a:spcPct val="95000"/>
              </a:lnSpc>
              <a:spcBef>
                <a:spcPts val="0"/>
              </a:spcBef>
              <a:spcAft>
                <a:spcPts val="0"/>
              </a:spcAft>
              <a:buNone/>
            </a:pPr>
            <a:r>
              <a:t/>
            </a:r>
            <a:endParaRPr sz="1400"/>
          </a:p>
          <a:p>
            <a:pPr indent="0" lvl="0" marL="0" rtl="0" algn="just">
              <a:lnSpc>
                <a:spcPct val="95000"/>
              </a:lnSpc>
              <a:spcBef>
                <a:spcPts val="0"/>
              </a:spcBef>
              <a:spcAft>
                <a:spcPts val="0"/>
              </a:spcAft>
              <a:buSzPts val="1100"/>
              <a:buNone/>
            </a:pPr>
            <a:r>
              <a:rPr b="1" lang="en" sz="1400"/>
              <a:t>We have to consider the conservation and preservation of these assets, as they help form the character and heritage of the village.</a:t>
            </a:r>
            <a:endParaRPr sz="1400">
              <a:solidFill>
                <a:srgbClr val="FF0000"/>
              </a:solidFill>
            </a:endParaRPr>
          </a:p>
          <a:p>
            <a:pPr indent="0" lvl="0" marL="0" rtl="0" algn="just">
              <a:lnSpc>
                <a:spcPct val="95000"/>
              </a:lnSpc>
              <a:spcBef>
                <a:spcPts val="0"/>
              </a:spcBef>
              <a:spcAft>
                <a:spcPts val="1200"/>
              </a:spcAft>
              <a:buSzPts val="275"/>
              <a:buNone/>
            </a:pPr>
            <a:r>
              <a:t/>
            </a:r>
            <a:endParaRPr sz="1400"/>
          </a:p>
        </p:txBody>
      </p:sp>
      <p:pic>
        <p:nvPicPr>
          <p:cNvPr id="157" name="Google Shape;157;p24"/>
          <p:cNvPicPr preferRelativeResize="0"/>
          <p:nvPr/>
        </p:nvPicPr>
        <p:blipFill>
          <a:blip r:embed="rId3">
            <a:alphaModFix/>
          </a:blip>
          <a:stretch>
            <a:fillRect/>
          </a:stretch>
        </p:blipFill>
        <p:spPr>
          <a:xfrm>
            <a:off x="3713200" y="3482175"/>
            <a:ext cx="1435925" cy="1076944"/>
          </a:xfrm>
          <a:prstGeom prst="rect">
            <a:avLst/>
          </a:prstGeom>
          <a:noFill/>
          <a:ln>
            <a:noFill/>
          </a:ln>
        </p:spPr>
      </p:pic>
      <p:pic>
        <p:nvPicPr>
          <p:cNvPr id="158" name="Google Shape;158;p24"/>
          <p:cNvPicPr preferRelativeResize="0"/>
          <p:nvPr/>
        </p:nvPicPr>
        <p:blipFill>
          <a:blip r:embed="rId4">
            <a:alphaModFix/>
          </a:blip>
          <a:stretch>
            <a:fillRect/>
          </a:stretch>
        </p:blipFill>
        <p:spPr>
          <a:xfrm>
            <a:off x="3713201" y="2539376"/>
            <a:ext cx="1435923" cy="95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Heritage and the historic environment</a:t>
            </a:r>
            <a:endParaRPr sz="2420"/>
          </a:p>
          <a:p>
            <a:pPr indent="0" lvl="0" marL="0" rtl="0" algn="l">
              <a:spcBef>
                <a:spcPts val="0"/>
              </a:spcBef>
              <a:spcAft>
                <a:spcPts val="0"/>
              </a:spcAft>
              <a:buSzPts val="990"/>
              <a:buNone/>
            </a:pPr>
            <a:r>
              <a:t/>
            </a:r>
            <a:endParaRPr sz="2420"/>
          </a:p>
        </p:txBody>
      </p:sp>
      <p:sp>
        <p:nvSpPr>
          <p:cNvPr id="164" name="Google Shape;164;p25"/>
          <p:cNvSpPr txBox="1"/>
          <p:nvPr>
            <p:ph idx="1" type="body"/>
          </p:nvPr>
        </p:nvSpPr>
        <p:spPr>
          <a:xfrm>
            <a:off x="181725" y="1161001"/>
            <a:ext cx="4967400" cy="64011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lang="en" sz="1200"/>
              <a:t>Part of Roxton is also a designated Conservation Area. Conservation areas exist to manage and protect the special architectural and historic interest of a place - in other words, the features making it unique. </a:t>
            </a:r>
            <a:endParaRPr sz="1200"/>
          </a:p>
          <a:p>
            <a:pPr indent="0" lvl="0" marL="0" rtl="0" algn="just">
              <a:lnSpc>
                <a:spcPct val="95000"/>
              </a:lnSpc>
              <a:spcBef>
                <a:spcPts val="1200"/>
              </a:spcBef>
              <a:spcAft>
                <a:spcPts val="0"/>
              </a:spcAft>
              <a:buSzPts val="1100"/>
              <a:buNone/>
            </a:pPr>
            <a:r>
              <a:rPr lang="en" sz="1200">
                <a:highlight>
                  <a:srgbClr val="FFFFFF"/>
                </a:highlight>
              </a:rPr>
              <a:t>In conservation areas there are some extra planning controls and considerations which protect the historic and architectural elements making the place special.</a:t>
            </a:r>
            <a:endParaRPr sz="1200">
              <a:highlight>
                <a:srgbClr val="FFFFFF"/>
              </a:highlight>
            </a:endParaRPr>
          </a:p>
          <a:p>
            <a:pPr indent="0" lvl="0" marL="0" rtl="0" algn="just">
              <a:lnSpc>
                <a:spcPct val="95000"/>
              </a:lnSpc>
              <a:spcBef>
                <a:spcPts val="1200"/>
              </a:spcBef>
              <a:spcAft>
                <a:spcPts val="0"/>
              </a:spcAft>
              <a:buSzPts val="1100"/>
              <a:buNone/>
            </a:pPr>
            <a:r>
              <a:rPr lang="en" sz="1200"/>
              <a:t>In 2003, the area designated as a Conservation Area was expanded to include most of the village.</a:t>
            </a:r>
            <a:r>
              <a:rPr lang="en" sz="1400"/>
              <a:t> </a:t>
            </a:r>
            <a:endParaRPr sz="1400"/>
          </a:p>
          <a:p>
            <a:pPr indent="0" lvl="0" marL="0" rtl="0" algn="just">
              <a:lnSpc>
                <a:spcPct val="95000"/>
              </a:lnSpc>
              <a:spcBef>
                <a:spcPts val="1200"/>
              </a:spcBef>
              <a:spcAft>
                <a:spcPts val="1200"/>
              </a:spcAft>
              <a:buSzPts val="275"/>
              <a:buNone/>
            </a:pPr>
            <a:r>
              <a:t/>
            </a:r>
            <a:endParaRPr sz="1400"/>
          </a:p>
        </p:txBody>
      </p:sp>
      <p:pic>
        <p:nvPicPr>
          <p:cNvPr id="165" name="Google Shape;165;p25"/>
          <p:cNvPicPr preferRelativeResize="0"/>
          <p:nvPr/>
        </p:nvPicPr>
        <p:blipFill>
          <a:blip r:embed="rId3">
            <a:alphaModFix/>
          </a:blip>
          <a:stretch>
            <a:fillRect/>
          </a:stretch>
        </p:blipFill>
        <p:spPr>
          <a:xfrm>
            <a:off x="181775" y="3673150"/>
            <a:ext cx="4967399" cy="3490951"/>
          </a:xfrm>
          <a:prstGeom prst="rect">
            <a:avLst/>
          </a:prstGeom>
          <a:noFill/>
          <a:ln>
            <a:noFill/>
          </a:ln>
        </p:spPr>
      </p:pic>
      <p:pic>
        <p:nvPicPr>
          <p:cNvPr id="166" name="Google Shape;166;p25"/>
          <p:cNvPicPr preferRelativeResize="0"/>
          <p:nvPr/>
        </p:nvPicPr>
        <p:blipFill>
          <a:blip r:embed="rId4">
            <a:alphaModFix/>
          </a:blip>
          <a:stretch>
            <a:fillRect/>
          </a:stretch>
        </p:blipFill>
        <p:spPr>
          <a:xfrm>
            <a:off x="4288066" y="120875"/>
            <a:ext cx="861059" cy="84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Key questions 4: Heritage and the historic environment</a:t>
            </a:r>
            <a:endParaRPr sz="2420"/>
          </a:p>
          <a:p>
            <a:pPr indent="0" lvl="0" marL="0" rtl="0" algn="l">
              <a:spcBef>
                <a:spcPts val="0"/>
              </a:spcBef>
              <a:spcAft>
                <a:spcPts val="0"/>
              </a:spcAft>
              <a:buSzPts val="990"/>
              <a:buNone/>
            </a:pPr>
            <a:r>
              <a:t/>
            </a:r>
            <a:endParaRPr sz="2420"/>
          </a:p>
        </p:txBody>
      </p:sp>
      <p:sp>
        <p:nvSpPr>
          <p:cNvPr id="172" name="Google Shape;172;p26"/>
          <p:cNvSpPr txBox="1"/>
          <p:nvPr>
            <p:ph idx="1" type="body"/>
          </p:nvPr>
        </p:nvSpPr>
        <p:spPr>
          <a:xfrm>
            <a:off x="181721" y="1541997"/>
            <a:ext cx="4967400" cy="50229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b="1" lang="en" sz="1400"/>
              <a:t>1. Should more be done to preserve and enhance our heritage sites and buildings? </a:t>
            </a:r>
            <a:endParaRPr b="1" sz="1400"/>
          </a:p>
          <a:p>
            <a:pPr indent="0" lvl="0" marL="0" rtl="0" algn="just">
              <a:lnSpc>
                <a:spcPct val="95000"/>
              </a:lnSpc>
              <a:spcBef>
                <a:spcPts val="1200"/>
              </a:spcBef>
              <a:spcAft>
                <a:spcPts val="0"/>
              </a:spcAft>
              <a:buSzPts val="1100"/>
              <a:buNone/>
            </a:pPr>
            <a:r>
              <a:rPr b="1" lang="en" sz="1400"/>
              <a:t>2. What can be done to help the Grade II listed buildings have a sustainable future? </a:t>
            </a:r>
            <a:endParaRPr b="1" sz="1400"/>
          </a:p>
          <a:p>
            <a:pPr indent="0" lvl="0" marL="0" rtl="0" algn="just">
              <a:lnSpc>
                <a:spcPct val="95000"/>
              </a:lnSpc>
              <a:spcBef>
                <a:spcPts val="1200"/>
              </a:spcBef>
              <a:spcAft>
                <a:spcPts val="0"/>
              </a:spcAft>
              <a:buSzPts val="1100"/>
              <a:buNone/>
            </a:pPr>
            <a:r>
              <a:rPr b="1" lang="en" sz="1400"/>
              <a:t>3. </a:t>
            </a:r>
            <a:r>
              <a:rPr b="1" lang="en" sz="1400"/>
              <a:t>How can we contribute to the preservation and conservation of our listed heritage </a:t>
            </a:r>
            <a:r>
              <a:rPr b="1" lang="en" sz="1400"/>
              <a:t>assets?</a:t>
            </a:r>
            <a:endParaRPr b="1" sz="1400"/>
          </a:p>
          <a:p>
            <a:pPr indent="0" lvl="0" marL="0" rtl="0" algn="just">
              <a:lnSpc>
                <a:spcPct val="95000"/>
              </a:lnSpc>
              <a:spcBef>
                <a:spcPts val="1200"/>
              </a:spcBef>
              <a:spcAft>
                <a:spcPts val="0"/>
              </a:spcAft>
              <a:buSzPts val="1100"/>
              <a:buNone/>
            </a:pPr>
            <a:r>
              <a:rPr b="1" lang="en" sz="1400"/>
              <a:t>4. Are there any other heritage assets you feel are overlooked/ undervalued? </a:t>
            </a:r>
            <a:endParaRPr b="1" sz="1400"/>
          </a:p>
          <a:p>
            <a:pPr indent="0" lvl="0" marL="0" rtl="0" algn="just">
              <a:lnSpc>
                <a:spcPct val="95000"/>
              </a:lnSpc>
              <a:spcBef>
                <a:spcPts val="1200"/>
              </a:spcBef>
              <a:spcAft>
                <a:spcPts val="0"/>
              </a:spcAft>
              <a:buSzPts val="1100"/>
              <a:buNone/>
            </a:pPr>
            <a:r>
              <a:rPr i="1" lang="en" sz="1200">
                <a:highlight>
                  <a:srgbClr val="FFFFFF"/>
                </a:highlight>
              </a:rPr>
              <a:t>Land use planning takes into account economic, social and environmental dimensions. </a:t>
            </a:r>
            <a:endParaRPr i="1" sz="1200">
              <a:highlight>
                <a:srgbClr val="FFFFFF"/>
              </a:highlight>
            </a:endParaRPr>
          </a:p>
          <a:p>
            <a:pPr indent="0" lvl="0" marL="0" rtl="0" algn="just">
              <a:lnSpc>
                <a:spcPct val="95000"/>
              </a:lnSpc>
              <a:spcBef>
                <a:spcPts val="1200"/>
              </a:spcBef>
              <a:spcAft>
                <a:spcPts val="0"/>
              </a:spcAft>
              <a:buSzPts val="1100"/>
              <a:buNone/>
            </a:pPr>
            <a:r>
              <a:rPr b="1" lang="en" sz="1400">
                <a:highlight>
                  <a:srgbClr val="FFFFFF"/>
                </a:highlight>
              </a:rPr>
              <a:t>5</a:t>
            </a:r>
            <a:r>
              <a:rPr lang="en" sz="1400">
                <a:highlight>
                  <a:srgbClr val="FFFFFF"/>
                </a:highlight>
              </a:rPr>
              <a:t>. </a:t>
            </a:r>
            <a:r>
              <a:rPr b="1" lang="en" sz="1400">
                <a:highlight>
                  <a:srgbClr val="FFFFFF"/>
                </a:highlight>
              </a:rPr>
              <a:t>How could our Plan be used to conserve and enhance the quality of the historic environment to encourage tourism, help to create successful places for businesses to locate and/or attract inward investment?</a:t>
            </a:r>
            <a:endParaRPr b="1" sz="1400">
              <a:highlight>
                <a:srgbClr val="FFFFFF"/>
              </a:highlight>
            </a:endParaRPr>
          </a:p>
          <a:p>
            <a:pPr indent="0" lvl="0" marL="0" rtl="0" algn="just">
              <a:lnSpc>
                <a:spcPct val="95000"/>
              </a:lnSpc>
              <a:spcBef>
                <a:spcPts val="1200"/>
              </a:spcBef>
              <a:spcAft>
                <a:spcPts val="0"/>
              </a:spcAft>
              <a:buSzPts val="1100"/>
              <a:buNone/>
            </a:pPr>
            <a:r>
              <a:rPr b="1" lang="en" sz="1400"/>
              <a:t>6. What else do you think about local heritage?</a:t>
            </a:r>
            <a:endParaRPr sz="1400"/>
          </a:p>
          <a:p>
            <a:pPr indent="0" lvl="0" marL="0" rtl="0" algn="just">
              <a:lnSpc>
                <a:spcPct val="95000"/>
              </a:lnSpc>
              <a:spcBef>
                <a:spcPts val="1200"/>
              </a:spcBef>
              <a:spcAft>
                <a:spcPts val="0"/>
              </a:spcAft>
              <a:buClr>
                <a:schemeClr val="dk1"/>
              </a:buClr>
              <a:buSzPts val="1100"/>
              <a:buFont typeface="Arial"/>
              <a:buNone/>
            </a:pPr>
            <a:r>
              <a:rPr lang="en" sz="1400"/>
              <a:t>Use this space to write any notes: </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1200"/>
              </a:spcAft>
              <a:buClr>
                <a:schemeClr val="dk1"/>
              </a:buClr>
              <a:buSzPts val="1100"/>
              <a:buFont typeface="Arial"/>
              <a:buNone/>
            </a:pPr>
            <a:r>
              <a:t/>
            </a:r>
            <a:endParaRPr sz="1400"/>
          </a:p>
        </p:txBody>
      </p:sp>
      <p:pic>
        <p:nvPicPr>
          <p:cNvPr id="173" name="Google Shape;173;p26"/>
          <p:cNvPicPr preferRelativeResize="0"/>
          <p:nvPr/>
        </p:nvPicPr>
        <p:blipFill>
          <a:blip r:embed="rId3">
            <a:alphaModFix/>
          </a:blip>
          <a:stretch>
            <a:fillRect/>
          </a:stretch>
        </p:blipFill>
        <p:spPr>
          <a:xfrm>
            <a:off x="1882725" y="1064950"/>
            <a:ext cx="1565400" cy="552250"/>
          </a:xfrm>
          <a:prstGeom prst="rect">
            <a:avLst/>
          </a:prstGeom>
          <a:noFill/>
          <a:ln>
            <a:noFill/>
          </a:ln>
        </p:spPr>
      </p:pic>
      <p:pic>
        <p:nvPicPr>
          <p:cNvPr id="174" name="Google Shape;174;p26"/>
          <p:cNvPicPr preferRelativeResize="0"/>
          <p:nvPr/>
        </p:nvPicPr>
        <p:blipFill>
          <a:blip r:embed="rId4">
            <a:alphaModFix/>
          </a:blip>
          <a:stretch>
            <a:fillRect/>
          </a:stretch>
        </p:blipFill>
        <p:spPr>
          <a:xfrm>
            <a:off x="4215775" y="5656424"/>
            <a:ext cx="1115175" cy="111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90"/>
              <a:buNone/>
            </a:pPr>
            <a:r>
              <a:rPr lang="en" sz="2420"/>
              <a:t>Key questions 5: E</a:t>
            </a:r>
            <a:r>
              <a:rPr lang="en" sz="2420"/>
              <a:t>mployment</a:t>
            </a:r>
            <a:endParaRPr sz="2420"/>
          </a:p>
          <a:p>
            <a:pPr indent="0" lvl="0" marL="0" rtl="0" algn="r">
              <a:spcBef>
                <a:spcPts val="0"/>
              </a:spcBef>
              <a:spcAft>
                <a:spcPts val="0"/>
              </a:spcAft>
              <a:buSzPts val="990"/>
              <a:buNone/>
            </a:pPr>
            <a:r>
              <a:t/>
            </a:r>
            <a:endParaRPr sz="2420"/>
          </a:p>
        </p:txBody>
      </p:sp>
      <p:sp>
        <p:nvSpPr>
          <p:cNvPr id="180" name="Google Shape;180;p27"/>
          <p:cNvSpPr txBox="1"/>
          <p:nvPr>
            <p:ph idx="1" type="body"/>
          </p:nvPr>
        </p:nvSpPr>
        <p:spPr>
          <a:xfrm>
            <a:off x="181775" y="1236200"/>
            <a:ext cx="4967400" cy="63975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None/>
            </a:pPr>
            <a:r>
              <a:rPr lang="en" sz="1200"/>
              <a:t>There’s limited employment provided in Roxton Parish, but quite a few home-based businesses. There’s also a Post Office, garden centre, cafe, pub (currently closed), B&amp;B and </a:t>
            </a:r>
            <a:r>
              <a:rPr i="1" lang="en" sz="1200"/>
              <a:t>AirBnB</a:t>
            </a:r>
            <a:r>
              <a:rPr lang="en" sz="1200"/>
              <a:t>-type businesses, and farms. The Local Plan 2040 talks of employment opportunities - but is it in the way you want?</a:t>
            </a:r>
            <a:endParaRPr sz="1200"/>
          </a:p>
          <a:p>
            <a:pPr indent="0" lvl="0" marL="0" rtl="0" algn="just">
              <a:spcBef>
                <a:spcPts val="1200"/>
              </a:spcBef>
              <a:spcAft>
                <a:spcPts val="0"/>
              </a:spcAft>
              <a:buNone/>
            </a:pPr>
            <a:r>
              <a:rPr b="1" lang="en" sz="1400"/>
              <a:t>1. Do we need more employment in the Parish? </a:t>
            </a:r>
            <a:endParaRPr b="1" sz="1400"/>
          </a:p>
          <a:p>
            <a:pPr indent="0" lvl="0" marL="0" rtl="0" algn="just">
              <a:spcBef>
                <a:spcPts val="1200"/>
              </a:spcBef>
              <a:spcAft>
                <a:spcPts val="0"/>
              </a:spcAft>
              <a:buNone/>
            </a:pPr>
            <a:r>
              <a:rPr b="1" lang="en" sz="1400"/>
              <a:t>2. What other local employment do we need, if any? </a:t>
            </a:r>
            <a:endParaRPr b="1" sz="1400"/>
          </a:p>
          <a:p>
            <a:pPr indent="0" lvl="0" marL="0" rtl="0" algn="just">
              <a:spcBef>
                <a:spcPts val="1200"/>
              </a:spcBef>
              <a:spcAft>
                <a:spcPts val="0"/>
              </a:spcAft>
              <a:buNone/>
            </a:pPr>
            <a:r>
              <a:rPr b="1" lang="en" sz="1400"/>
              <a:t>3. Should the Plan allocate land or premises for new or expanding businesses? </a:t>
            </a:r>
            <a:endParaRPr b="1" sz="1400"/>
          </a:p>
          <a:p>
            <a:pPr indent="0" lvl="0" marL="0" rtl="0" algn="just">
              <a:spcBef>
                <a:spcPts val="1200"/>
              </a:spcBef>
              <a:spcAft>
                <a:spcPts val="0"/>
              </a:spcAft>
              <a:buNone/>
            </a:pPr>
            <a:r>
              <a:rPr b="1" lang="en" sz="1400"/>
              <a:t>4. Should home working be encouraged more? If so, what extra or better facilities should be promoted to assist with this? </a:t>
            </a:r>
            <a:endParaRPr b="1" sz="1400"/>
          </a:p>
          <a:p>
            <a:pPr indent="0" lvl="0" marL="0" rtl="0" algn="just">
              <a:spcBef>
                <a:spcPts val="1200"/>
              </a:spcBef>
              <a:spcAft>
                <a:spcPts val="0"/>
              </a:spcAft>
              <a:buNone/>
            </a:pPr>
            <a:r>
              <a:rPr b="1" lang="en" sz="1400"/>
              <a:t>5. Do you run a local business? If so please leave details with us so we can send you a business survey form. </a:t>
            </a:r>
            <a:endParaRPr b="1" sz="1400"/>
          </a:p>
          <a:p>
            <a:pPr indent="0" lvl="0" marL="0" rtl="0" algn="just">
              <a:spcBef>
                <a:spcPts val="1200"/>
              </a:spcBef>
              <a:spcAft>
                <a:spcPts val="0"/>
              </a:spcAft>
              <a:buNone/>
            </a:pPr>
            <a:r>
              <a:rPr b="1" lang="en" sz="1400"/>
              <a:t>6. What else do you think about this topic?</a:t>
            </a:r>
            <a:endParaRPr b="1" sz="1400"/>
          </a:p>
          <a:p>
            <a:pPr indent="0" lvl="0" marL="0" rtl="0" algn="just">
              <a:lnSpc>
                <a:spcPct val="95000"/>
              </a:lnSpc>
              <a:spcBef>
                <a:spcPts val="1200"/>
              </a:spcBef>
              <a:spcAft>
                <a:spcPts val="0"/>
              </a:spcAft>
              <a:buClr>
                <a:schemeClr val="dk1"/>
              </a:buClr>
              <a:buSzPts val="1100"/>
              <a:buFont typeface="Arial"/>
              <a:buNone/>
            </a:pPr>
            <a:r>
              <a:rPr lang="en" sz="1400"/>
              <a:t>Use this space to write any notes: </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0"/>
              </a:spcAft>
              <a:buClr>
                <a:schemeClr val="dk1"/>
              </a:buClr>
              <a:buSzPts val="1100"/>
              <a:buFont typeface="Arial"/>
              <a:buNone/>
            </a:pPr>
            <a:r>
              <a:rPr lang="en" sz="1400"/>
              <a:t>……………………………………………………………………</a:t>
            </a:r>
            <a:endParaRPr sz="1400"/>
          </a:p>
          <a:p>
            <a:pPr indent="0" lvl="0" marL="0" rtl="0" algn="just">
              <a:lnSpc>
                <a:spcPct val="95000"/>
              </a:lnSpc>
              <a:spcBef>
                <a:spcPts val="1200"/>
              </a:spcBef>
              <a:spcAft>
                <a:spcPts val="1200"/>
              </a:spcAft>
              <a:buClr>
                <a:schemeClr val="dk1"/>
              </a:buClr>
              <a:buSzPts val="1100"/>
              <a:buFont typeface="Arial"/>
              <a:buNone/>
            </a:pPr>
            <a:r>
              <a:rPr lang="en" sz="1400"/>
              <a:t>……………………………………………………………………</a:t>
            </a:r>
            <a:endParaRPr b="1" sz="1400"/>
          </a:p>
        </p:txBody>
      </p:sp>
      <p:pic>
        <p:nvPicPr>
          <p:cNvPr id="181" name="Google Shape;181;p27"/>
          <p:cNvPicPr preferRelativeResize="0"/>
          <p:nvPr/>
        </p:nvPicPr>
        <p:blipFill>
          <a:blip r:embed="rId3">
            <a:alphaModFix/>
          </a:blip>
          <a:stretch>
            <a:fillRect/>
          </a:stretch>
        </p:blipFill>
        <p:spPr>
          <a:xfrm>
            <a:off x="1882725" y="683950"/>
            <a:ext cx="1565400" cy="552250"/>
          </a:xfrm>
          <a:prstGeom prst="rect">
            <a:avLst/>
          </a:prstGeom>
          <a:noFill/>
          <a:ln>
            <a:noFill/>
          </a:ln>
        </p:spPr>
      </p:pic>
      <p:pic>
        <p:nvPicPr>
          <p:cNvPr id="182" name="Google Shape;182;p27"/>
          <p:cNvPicPr preferRelativeResize="0"/>
          <p:nvPr/>
        </p:nvPicPr>
        <p:blipFill>
          <a:blip r:embed="rId4">
            <a:alphaModFix/>
          </a:blip>
          <a:stretch>
            <a:fillRect/>
          </a:stretch>
        </p:blipFill>
        <p:spPr>
          <a:xfrm>
            <a:off x="4215775" y="5662774"/>
            <a:ext cx="1115175" cy="1115175"/>
          </a:xfrm>
          <a:prstGeom prst="rect">
            <a:avLst/>
          </a:prstGeom>
          <a:noFill/>
          <a:ln>
            <a:noFill/>
          </a:ln>
        </p:spPr>
      </p:pic>
      <p:pic>
        <p:nvPicPr>
          <p:cNvPr id="183" name="Google Shape;183;p27"/>
          <p:cNvPicPr preferRelativeResize="0"/>
          <p:nvPr/>
        </p:nvPicPr>
        <p:blipFill rotWithShape="1">
          <a:blip r:embed="rId5">
            <a:alphaModFix/>
          </a:blip>
          <a:srcRect b="0" l="0" r="48736" t="16079"/>
          <a:stretch/>
        </p:blipFill>
        <p:spPr>
          <a:xfrm rot="13">
            <a:off x="96000" y="120877"/>
            <a:ext cx="797249" cy="722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181725" y="197075"/>
            <a:ext cx="4967400" cy="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Key questions 6: Getting about</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None/>
            </a:pPr>
            <a:r>
              <a:t/>
            </a:r>
            <a:endParaRPr sz="2400"/>
          </a:p>
        </p:txBody>
      </p:sp>
      <p:sp>
        <p:nvSpPr>
          <p:cNvPr id="189" name="Google Shape;189;p28"/>
          <p:cNvSpPr txBox="1"/>
          <p:nvPr>
            <p:ph idx="1" type="body"/>
          </p:nvPr>
        </p:nvSpPr>
        <p:spPr>
          <a:xfrm>
            <a:off x="181725" y="1236200"/>
            <a:ext cx="4967400" cy="6325800"/>
          </a:xfrm>
          <a:prstGeom prst="rect">
            <a:avLst/>
          </a:prstGeom>
        </p:spPr>
        <p:txBody>
          <a:bodyPr anchorCtr="0" anchor="t" bIns="91425" lIns="91425" spcFirstLastPara="1" rIns="91425" wrap="square" tIns="91425">
            <a:noAutofit/>
          </a:bodyPr>
          <a:lstStyle/>
          <a:p>
            <a:pPr indent="0" lvl="0" marL="0" rtl="0" algn="ctr">
              <a:lnSpc>
                <a:spcPct val="92000"/>
              </a:lnSpc>
              <a:spcBef>
                <a:spcPts val="0"/>
              </a:spcBef>
              <a:spcAft>
                <a:spcPts val="0"/>
              </a:spcAft>
              <a:buSzPts val="1100"/>
              <a:buNone/>
            </a:pPr>
            <a:r>
              <a:rPr b="1" lang="en" sz="1200"/>
              <a:t>The Plan will cover all land, buildings, </a:t>
            </a:r>
            <a:r>
              <a:rPr b="1" lang="en" sz="1200"/>
              <a:t>roads</a:t>
            </a:r>
            <a:r>
              <a:rPr b="1" lang="en" sz="1200"/>
              <a:t> and footpaths within Roxton Parish Boundary, not just what’s obviously ‘in the village’. </a:t>
            </a:r>
            <a:endParaRPr b="1" sz="1200"/>
          </a:p>
          <a:p>
            <a:pPr indent="0" lvl="0" marL="0" rtl="0" algn="just">
              <a:lnSpc>
                <a:spcPct val="92000"/>
              </a:lnSpc>
              <a:spcBef>
                <a:spcPts val="1200"/>
              </a:spcBef>
              <a:spcAft>
                <a:spcPts val="0"/>
              </a:spcAft>
              <a:buClr>
                <a:schemeClr val="dk1"/>
              </a:buClr>
              <a:buSzPts val="1100"/>
              <a:buFont typeface="Arial"/>
              <a:buNone/>
            </a:pPr>
            <a:r>
              <a:rPr lang="en" sz="1200"/>
              <a:t>We have bus servic</a:t>
            </a:r>
            <a:r>
              <a:rPr lang="en" sz="1200">
                <a:highlight>
                  <a:schemeClr val="lt1"/>
                </a:highlight>
              </a:rPr>
              <a:t>es to/from Bedford, St Neots &amp; Cambridge, as well as Great Barford’s weekly Ivel Sprinter </a:t>
            </a:r>
            <a:r>
              <a:rPr lang="en" sz="1200">
                <a:highlight>
                  <a:srgbClr val="FFFFFF"/>
                </a:highlight>
              </a:rPr>
              <a:t>to </a:t>
            </a:r>
            <a:r>
              <a:rPr lang="en" sz="1200"/>
              <a:t>Tesco &amp; St Neots. </a:t>
            </a:r>
            <a:r>
              <a:rPr lang="en" sz="1200"/>
              <a:t>We have </a:t>
            </a:r>
            <a:r>
              <a:rPr lang="en" sz="1200"/>
              <a:t>a good network of public footpaths, and a planned  bridleway. But Roxton isn’t alone in being affected by rising traffic levels. Increases in car ownership means we have more on-street parking as many houses don’t have driveways. We have parking issues in School Lane at key school times and some issues with inconsiderate parking during Village Hall events. </a:t>
            </a:r>
            <a:endParaRPr sz="1200"/>
          </a:p>
          <a:p>
            <a:pPr indent="0" lvl="0" marL="0" rtl="0" algn="just">
              <a:lnSpc>
                <a:spcPct val="92000"/>
              </a:lnSpc>
              <a:spcBef>
                <a:spcPts val="1200"/>
              </a:spcBef>
              <a:spcAft>
                <a:spcPts val="0"/>
              </a:spcAft>
              <a:buClr>
                <a:schemeClr val="dk1"/>
              </a:buClr>
              <a:buSzPts val="1100"/>
              <a:buFont typeface="Arial"/>
              <a:buNone/>
            </a:pPr>
            <a:r>
              <a:rPr lang="en" sz="1200"/>
              <a:t>The increased traffic due to the School Lane housing development is ‘temporary’. But long term, with more houses we’ll naturally get more cars, delivery vans, etc. </a:t>
            </a:r>
            <a:r>
              <a:rPr b="1" lang="en" sz="1200"/>
              <a:t>What are your thoughts? </a:t>
            </a:r>
            <a:endParaRPr b="1" sz="1200"/>
          </a:p>
          <a:p>
            <a:pPr indent="0" lvl="0" marL="0" rtl="0" algn="just">
              <a:lnSpc>
                <a:spcPct val="92000"/>
              </a:lnSpc>
              <a:spcBef>
                <a:spcPts val="1200"/>
              </a:spcBef>
              <a:spcAft>
                <a:spcPts val="0"/>
              </a:spcAft>
              <a:buClr>
                <a:schemeClr val="dk1"/>
              </a:buClr>
              <a:buSzPts val="1100"/>
              <a:buFont typeface="Arial"/>
              <a:buNone/>
            </a:pPr>
            <a:r>
              <a:rPr lang="en" sz="1200"/>
              <a:t>Bedford Road/ School Lane are often used as shortcuts at peak times, and we’ve had problems in the village itself with speeding vehicles.  </a:t>
            </a:r>
            <a:endParaRPr sz="1200"/>
          </a:p>
          <a:p>
            <a:pPr indent="0" lvl="0" marL="0" rtl="0" algn="just">
              <a:lnSpc>
                <a:spcPct val="92000"/>
              </a:lnSpc>
              <a:spcBef>
                <a:spcPts val="1200"/>
              </a:spcBef>
              <a:spcAft>
                <a:spcPts val="0"/>
              </a:spcAft>
              <a:buNone/>
            </a:pPr>
            <a:r>
              <a:rPr b="1" lang="en" sz="1200"/>
              <a:t>1. Do you have any practical suggestions for ways traffic/parking in the village could be better managed? </a:t>
            </a:r>
            <a:endParaRPr b="1" sz="1200"/>
          </a:p>
          <a:p>
            <a:pPr indent="0" lvl="0" marL="0" rtl="0" algn="just">
              <a:lnSpc>
                <a:spcPct val="92000"/>
              </a:lnSpc>
              <a:spcBef>
                <a:spcPts val="1200"/>
              </a:spcBef>
              <a:spcAft>
                <a:spcPts val="0"/>
              </a:spcAft>
              <a:buNone/>
            </a:pPr>
            <a:r>
              <a:rPr b="1" lang="en" sz="1200"/>
              <a:t>2. What about bus services? Would you use them (or use them more) if they were improved? How could they be improved? </a:t>
            </a:r>
            <a:endParaRPr b="1" sz="1200"/>
          </a:p>
          <a:p>
            <a:pPr indent="0" lvl="0" marL="0" rtl="0" algn="just">
              <a:lnSpc>
                <a:spcPct val="92000"/>
              </a:lnSpc>
              <a:spcBef>
                <a:spcPts val="1200"/>
              </a:spcBef>
              <a:spcAft>
                <a:spcPts val="0"/>
              </a:spcAft>
              <a:buNone/>
            </a:pPr>
            <a:r>
              <a:rPr b="1" lang="en" sz="1200"/>
              <a:t>3. Should there be better provision for pedestrians, cyclists, equestrians? </a:t>
            </a:r>
            <a:endParaRPr b="1" sz="1200"/>
          </a:p>
          <a:p>
            <a:pPr indent="0" lvl="0" marL="0" rtl="0" algn="just">
              <a:lnSpc>
                <a:spcPct val="92000"/>
              </a:lnSpc>
              <a:spcBef>
                <a:spcPts val="1200"/>
              </a:spcBef>
              <a:spcAft>
                <a:spcPts val="0"/>
              </a:spcAft>
              <a:buNone/>
            </a:pPr>
            <a:r>
              <a:rPr b="1" lang="en" sz="1200"/>
              <a:t>4. What else do you think about this topic?</a:t>
            </a:r>
            <a:endParaRPr b="1" sz="1200"/>
          </a:p>
          <a:p>
            <a:pPr indent="0" lvl="0" marL="0" rtl="0" algn="just">
              <a:lnSpc>
                <a:spcPct val="92000"/>
              </a:lnSpc>
              <a:spcBef>
                <a:spcPts val="1200"/>
              </a:spcBef>
              <a:spcAft>
                <a:spcPts val="0"/>
              </a:spcAft>
              <a:buNone/>
            </a:pPr>
            <a:r>
              <a:rPr lang="en" sz="1200"/>
              <a:t>Use this space to write any notes: </a:t>
            </a:r>
            <a:endParaRPr sz="1200"/>
          </a:p>
          <a:p>
            <a:pPr indent="0" lvl="0" marL="0" rtl="0" algn="just">
              <a:lnSpc>
                <a:spcPct val="92000"/>
              </a:lnSpc>
              <a:spcBef>
                <a:spcPts val="1200"/>
              </a:spcBef>
              <a:spcAft>
                <a:spcPts val="0"/>
              </a:spcAft>
              <a:buNone/>
            </a:pPr>
            <a:r>
              <a:rPr lang="en" sz="1400"/>
              <a:t>……………………………………………………………………</a:t>
            </a:r>
            <a:endParaRPr sz="1400"/>
          </a:p>
          <a:p>
            <a:pPr indent="0" lvl="0" marL="0" rtl="0" algn="just">
              <a:lnSpc>
                <a:spcPct val="92000"/>
              </a:lnSpc>
              <a:spcBef>
                <a:spcPts val="1200"/>
              </a:spcBef>
              <a:spcAft>
                <a:spcPts val="0"/>
              </a:spcAft>
              <a:buNone/>
            </a:pPr>
            <a:r>
              <a:rPr lang="en" sz="1400"/>
              <a:t>……………………………………………………………………</a:t>
            </a:r>
            <a:endParaRPr sz="1400"/>
          </a:p>
          <a:p>
            <a:pPr indent="0" lvl="0" marL="0" rtl="0" algn="just">
              <a:lnSpc>
                <a:spcPct val="92000"/>
              </a:lnSpc>
              <a:spcBef>
                <a:spcPts val="1200"/>
              </a:spcBef>
              <a:spcAft>
                <a:spcPts val="0"/>
              </a:spcAft>
              <a:buNone/>
            </a:pPr>
            <a:r>
              <a:rPr lang="en" sz="1400"/>
              <a:t>……………………………………………………………………</a:t>
            </a:r>
            <a:endParaRPr sz="1400"/>
          </a:p>
          <a:p>
            <a:pPr indent="0" lvl="0" marL="0" rtl="0" algn="just">
              <a:lnSpc>
                <a:spcPct val="92000"/>
              </a:lnSpc>
              <a:spcBef>
                <a:spcPts val="1200"/>
              </a:spcBef>
              <a:spcAft>
                <a:spcPts val="0"/>
              </a:spcAft>
              <a:buClr>
                <a:schemeClr val="dk1"/>
              </a:buClr>
              <a:buSzPts val="1100"/>
              <a:buFont typeface="Arial"/>
              <a:buNone/>
            </a:pPr>
            <a:r>
              <a:t/>
            </a:r>
            <a:endParaRPr sz="1400"/>
          </a:p>
          <a:p>
            <a:pPr indent="0" lvl="0" marL="0" rtl="0" algn="just">
              <a:lnSpc>
                <a:spcPct val="92000"/>
              </a:lnSpc>
              <a:spcBef>
                <a:spcPts val="1200"/>
              </a:spcBef>
              <a:spcAft>
                <a:spcPts val="1200"/>
              </a:spcAft>
              <a:buClr>
                <a:schemeClr val="dk1"/>
              </a:buClr>
              <a:buSzPts val="1100"/>
              <a:buFont typeface="Arial"/>
              <a:buNone/>
            </a:pPr>
            <a:r>
              <a:t/>
            </a:r>
            <a:endParaRPr sz="1200"/>
          </a:p>
        </p:txBody>
      </p:sp>
      <p:pic>
        <p:nvPicPr>
          <p:cNvPr id="190" name="Google Shape;190;p28"/>
          <p:cNvPicPr preferRelativeResize="0"/>
          <p:nvPr/>
        </p:nvPicPr>
        <p:blipFill>
          <a:blip r:embed="rId3">
            <a:alphaModFix/>
          </a:blip>
          <a:stretch>
            <a:fillRect/>
          </a:stretch>
        </p:blipFill>
        <p:spPr>
          <a:xfrm>
            <a:off x="1882725" y="683950"/>
            <a:ext cx="1565400" cy="552250"/>
          </a:xfrm>
          <a:prstGeom prst="rect">
            <a:avLst/>
          </a:prstGeom>
          <a:noFill/>
          <a:ln>
            <a:noFill/>
          </a:ln>
        </p:spPr>
      </p:pic>
      <p:pic>
        <p:nvPicPr>
          <p:cNvPr id="191" name="Google Shape;191;p28"/>
          <p:cNvPicPr preferRelativeResize="0"/>
          <p:nvPr/>
        </p:nvPicPr>
        <p:blipFill>
          <a:blip r:embed="rId4">
            <a:alphaModFix/>
          </a:blip>
          <a:stretch>
            <a:fillRect/>
          </a:stretch>
        </p:blipFill>
        <p:spPr>
          <a:xfrm>
            <a:off x="4215775" y="5832799"/>
            <a:ext cx="1115175" cy="1115175"/>
          </a:xfrm>
          <a:prstGeom prst="rect">
            <a:avLst/>
          </a:prstGeom>
          <a:noFill/>
          <a:ln>
            <a:noFill/>
          </a:ln>
        </p:spPr>
      </p:pic>
      <p:pic>
        <p:nvPicPr>
          <p:cNvPr id="192" name="Google Shape;192;p28"/>
          <p:cNvPicPr preferRelativeResize="0"/>
          <p:nvPr/>
        </p:nvPicPr>
        <p:blipFill>
          <a:blip r:embed="rId5">
            <a:alphaModFix/>
          </a:blip>
          <a:stretch>
            <a:fillRect/>
          </a:stretch>
        </p:blipFill>
        <p:spPr>
          <a:xfrm>
            <a:off x="4568325" y="244700"/>
            <a:ext cx="580800" cy="58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420"/>
              <a:t>Key questions 7: Amenities </a:t>
            </a:r>
            <a:endParaRPr sz="2420"/>
          </a:p>
          <a:p>
            <a:pPr indent="0" lvl="0" marL="0" rtl="0" algn="l">
              <a:spcBef>
                <a:spcPts val="0"/>
              </a:spcBef>
              <a:spcAft>
                <a:spcPts val="0"/>
              </a:spcAft>
              <a:buClr>
                <a:schemeClr val="dk1"/>
              </a:buClr>
              <a:buSzPts val="990"/>
              <a:buFont typeface="Arial"/>
              <a:buNone/>
            </a:pPr>
            <a:r>
              <a:rPr lang="en" sz="2420"/>
              <a:t>and facilities</a:t>
            </a:r>
            <a:endParaRPr sz="2240"/>
          </a:p>
        </p:txBody>
      </p:sp>
      <p:sp>
        <p:nvSpPr>
          <p:cNvPr id="198" name="Google Shape;198;p29"/>
          <p:cNvSpPr txBox="1"/>
          <p:nvPr>
            <p:ph idx="1" type="body"/>
          </p:nvPr>
        </p:nvSpPr>
        <p:spPr>
          <a:xfrm>
            <a:off x="181725" y="1416975"/>
            <a:ext cx="4967400" cy="60618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b="1" lang="en" sz="1200"/>
              <a:t>Roxton is a </a:t>
            </a:r>
            <a:r>
              <a:rPr b="1" lang="en" sz="1200"/>
              <a:t>designated</a:t>
            </a:r>
            <a:r>
              <a:rPr b="1" lang="en" sz="1200"/>
              <a:t> Rural Service Centre. </a:t>
            </a:r>
            <a:r>
              <a:rPr b="1" lang="en" sz="1200"/>
              <a:t>According</a:t>
            </a:r>
            <a:r>
              <a:rPr b="1" lang="en" sz="1200"/>
              <a:t> to the Local Plan 2030, ‘rural services centres…have fewer facilities and provide a more localised convenience and service role to meet day to day needs of residents and businesses in the rural areas.’</a:t>
            </a:r>
            <a:endParaRPr b="1" sz="1200"/>
          </a:p>
          <a:p>
            <a:pPr indent="0" lvl="0" marL="0" rtl="0" algn="just">
              <a:lnSpc>
                <a:spcPct val="95000"/>
              </a:lnSpc>
              <a:spcBef>
                <a:spcPts val="1200"/>
              </a:spcBef>
              <a:spcAft>
                <a:spcPts val="0"/>
              </a:spcAft>
              <a:buSzPts val="1100"/>
              <a:buNone/>
            </a:pPr>
            <a:r>
              <a:rPr lang="en" sz="1200"/>
              <a:t>We currently have a Primary School, with playing field and playground, the Parish church, a Congregational chapel, the Village Hall, a Cafe, a Post Office, the Garden Centre &amp; Farm Shop, playing fields, play areas, the Millenium Green open space and a variety of street lighting.</a:t>
            </a:r>
            <a:endParaRPr sz="1200"/>
          </a:p>
          <a:p>
            <a:pPr indent="0" lvl="0" marL="0" rtl="0" algn="just">
              <a:lnSpc>
                <a:spcPct val="95000"/>
              </a:lnSpc>
              <a:spcBef>
                <a:spcPts val="1200"/>
              </a:spcBef>
              <a:spcAft>
                <a:spcPts val="0"/>
              </a:spcAft>
              <a:buNone/>
            </a:pPr>
            <a:r>
              <a:rPr b="1" lang="en" sz="1400"/>
              <a:t>1. Do you think the facilities and amenities the village has are about right for its size? </a:t>
            </a:r>
            <a:endParaRPr b="1" sz="1400"/>
          </a:p>
          <a:p>
            <a:pPr indent="0" lvl="0" marL="0" rtl="0" algn="just">
              <a:lnSpc>
                <a:spcPct val="95000"/>
              </a:lnSpc>
              <a:spcBef>
                <a:spcPts val="1200"/>
              </a:spcBef>
              <a:spcAft>
                <a:spcPts val="0"/>
              </a:spcAft>
              <a:buNone/>
            </a:pPr>
            <a:r>
              <a:rPr b="1" lang="en" sz="1400"/>
              <a:t>2. If not, what else do you think should be provided or improved? </a:t>
            </a:r>
            <a:endParaRPr b="1" sz="1400"/>
          </a:p>
          <a:p>
            <a:pPr indent="0" lvl="0" marL="0" rtl="0" algn="just">
              <a:lnSpc>
                <a:spcPct val="95000"/>
              </a:lnSpc>
              <a:spcBef>
                <a:spcPts val="1200"/>
              </a:spcBef>
              <a:spcAft>
                <a:spcPts val="0"/>
              </a:spcAft>
              <a:buNone/>
            </a:pPr>
            <a:r>
              <a:rPr b="1" lang="en" sz="1400"/>
              <a:t>3. Do you have any other thoughts on the facilities and amenities we have/could have?</a:t>
            </a:r>
            <a:endParaRPr b="1" sz="1400"/>
          </a:p>
          <a:p>
            <a:pPr indent="0" lvl="0" marL="0" rtl="0" algn="just">
              <a:lnSpc>
                <a:spcPct val="95000"/>
              </a:lnSpc>
              <a:spcBef>
                <a:spcPts val="1200"/>
              </a:spcBef>
              <a:spcAft>
                <a:spcPts val="0"/>
              </a:spcAft>
              <a:buNone/>
            </a:pPr>
            <a:r>
              <a:rPr lang="en" sz="1400"/>
              <a:t>Use this space to write any notes: </a:t>
            </a:r>
            <a:endParaRPr sz="1400"/>
          </a:p>
          <a:p>
            <a:pPr indent="0" lvl="0" marL="0" rtl="0" algn="just">
              <a:lnSpc>
                <a:spcPct val="95000"/>
              </a:lnSpc>
              <a:spcBef>
                <a:spcPts val="1200"/>
              </a:spcBef>
              <a:spcAft>
                <a:spcPts val="0"/>
              </a:spcAft>
              <a:buNone/>
            </a:pPr>
            <a:r>
              <a:rPr lang="en" sz="1400"/>
              <a:t>……………………………………………………………………</a:t>
            </a:r>
            <a:endParaRPr sz="1400"/>
          </a:p>
          <a:p>
            <a:pPr indent="0" lvl="0" marL="0" rtl="0" algn="just">
              <a:lnSpc>
                <a:spcPct val="95000"/>
              </a:lnSpc>
              <a:spcBef>
                <a:spcPts val="1200"/>
              </a:spcBef>
              <a:spcAft>
                <a:spcPts val="0"/>
              </a:spcAft>
              <a:buNone/>
            </a:pPr>
            <a:r>
              <a:rPr lang="en" sz="1400"/>
              <a:t>……………………………………………………………………</a:t>
            </a:r>
            <a:endParaRPr sz="1400"/>
          </a:p>
          <a:p>
            <a:pPr indent="0" lvl="0" marL="0" rtl="0" algn="just">
              <a:lnSpc>
                <a:spcPct val="95000"/>
              </a:lnSpc>
              <a:spcBef>
                <a:spcPts val="1200"/>
              </a:spcBef>
              <a:spcAft>
                <a:spcPts val="0"/>
              </a:spcAft>
              <a:buNone/>
            </a:pPr>
            <a:r>
              <a:rPr lang="en" sz="1400"/>
              <a:t>……………………………………………………………………</a:t>
            </a:r>
            <a:endParaRPr sz="1400"/>
          </a:p>
          <a:p>
            <a:pPr indent="0" lvl="0" marL="0" rtl="0" algn="just">
              <a:lnSpc>
                <a:spcPct val="95000"/>
              </a:lnSpc>
              <a:spcBef>
                <a:spcPts val="1200"/>
              </a:spcBef>
              <a:spcAft>
                <a:spcPts val="0"/>
              </a:spcAft>
              <a:buNone/>
            </a:pPr>
            <a:r>
              <a:rPr lang="en" sz="1400"/>
              <a:t>……………………………………………………………………</a:t>
            </a:r>
            <a:endParaRPr sz="1400"/>
          </a:p>
          <a:p>
            <a:pPr indent="0" lvl="0" marL="0" rtl="0" algn="just">
              <a:lnSpc>
                <a:spcPct val="95000"/>
              </a:lnSpc>
              <a:spcBef>
                <a:spcPts val="1200"/>
              </a:spcBef>
              <a:spcAft>
                <a:spcPts val="0"/>
              </a:spcAft>
              <a:buNone/>
            </a:pPr>
            <a:r>
              <a:rPr lang="en" sz="1400"/>
              <a:t>……………………………………………………………………</a:t>
            </a:r>
            <a:endParaRPr b="1" sz="1400"/>
          </a:p>
          <a:p>
            <a:pPr indent="0" lvl="0" marL="0" rtl="0" algn="just">
              <a:lnSpc>
                <a:spcPct val="95000"/>
              </a:lnSpc>
              <a:spcBef>
                <a:spcPts val="1200"/>
              </a:spcBef>
              <a:spcAft>
                <a:spcPts val="1200"/>
              </a:spcAft>
              <a:buSzPts val="275"/>
              <a:buNone/>
            </a:pPr>
            <a:r>
              <a:t/>
            </a:r>
            <a:endParaRPr sz="1400"/>
          </a:p>
        </p:txBody>
      </p:sp>
      <p:pic>
        <p:nvPicPr>
          <p:cNvPr id="199" name="Google Shape;199;p29"/>
          <p:cNvPicPr preferRelativeResize="0"/>
          <p:nvPr/>
        </p:nvPicPr>
        <p:blipFill>
          <a:blip r:embed="rId3">
            <a:alphaModFix/>
          </a:blip>
          <a:stretch>
            <a:fillRect/>
          </a:stretch>
        </p:blipFill>
        <p:spPr>
          <a:xfrm>
            <a:off x="1936750" y="962975"/>
            <a:ext cx="1565400" cy="552250"/>
          </a:xfrm>
          <a:prstGeom prst="rect">
            <a:avLst/>
          </a:prstGeom>
          <a:noFill/>
          <a:ln>
            <a:noFill/>
          </a:ln>
        </p:spPr>
      </p:pic>
      <p:pic>
        <p:nvPicPr>
          <p:cNvPr id="200" name="Google Shape;200;p29"/>
          <p:cNvPicPr preferRelativeResize="0"/>
          <p:nvPr/>
        </p:nvPicPr>
        <p:blipFill>
          <a:blip r:embed="rId4">
            <a:alphaModFix/>
          </a:blip>
          <a:stretch>
            <a:fillRect/>
          </a:stretch>
        </p:blipFill>
        <p:spPr>
          <a:xfrm>
            <a:off x="4215775" y="6446924"/>
            <a:ext cx="1115175" cy="1115175"/>
          </a:xfrm>
          <a:prstGeom prst="rect">
            <a:avLst/>
          </a:prstGeom>
          <a:noFill/>
          <a:ln>
            <a:noFill/>
          </a:ln>
        </p:spPr>
      </p:pic>
      <p:pic>
        <p:nvPicPr>
          <p:cNvPr id="201" name="Google Shape;201;p29"/>
          <p:cNvPicPr preferRelativeResize="0"/>
          <p:nvPr/>
        </p:nvPicPr>
        <p:blipFill>
          <a:blip r:embed="rId5">
            <a:alphaModFix/>
          </a:blip>
          <a:stretch>
            <a:fillRect/>
          </a:stretch>
        </p:blipFill>
        <p:spPr>
          <a:xfrm>
            <a:off x="4307025" y="301800"/>
            <a:ext cx="842100" cy="84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181721" y="197087"/>
            <a:ext cx="4967400" cy="84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Other useful documents…</a:t>
            </a:r>
            <a:endParaRPr/>
          </a:p>
        </p:txBody>
      </p:sp>
      <p:sp>
        <p:nvSpPr>
          <p:cNvPr id="207" name="Google Shape;207;p30"/>
          <p:cNvSpPr txBox="1"/>
          <p:nvPr>
            <p:ph idx="1" type="body"/>
          </p:nvPr>
        </p:nvSpPr>
        <p:spPr>
          <a:xfrm>
            <a:off x="181721" y="1160997"/>
            <a:ext cx="4967400" cy="50229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lang="en" sz="1400"/>
              <a:t>These will be available at the launch event at the Village Hall, but you can also </a:t>
            </a:r>
            <a:r>
              <a:rPr lang="en" sz="1400"/>
              <a:t>search</a:t>
            </a:r>
            <a:r>
              <a:rPr lang="en" sz="1400"/>
              <a:t> for them online if you’d like to read them.</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rPr lang="en" sz="1400"/>
              <a:t>Local Plan 2030</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rPr lang="en" sz="1400"/>
              <a:t>Local Plan 2040 (Draft)</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0"/>
              </a:spcAft>
              <a:buSzPts val="1100"/>
              <a:buNone/>
            </a:pPr>
            <a:r>
              <a:t/>
            </a:r>
            <a:endParaRPr sz="1400"/>
          </a:p>
          <a:p>
            <a:pPr indent="0" lvl="0" marL="0" rtl="0" algn="just">
              <a:spcBef>
                <a:spcPts val="1200"/>
              </a:spcBef>
              <a:spcAft>
                <a:spcPts val="0"/>
              </a:spcAft>
              <a:buSzPts val="275"/>
              <a:buNone/>
            </a:pPr>
            <a:r>
              <a:t/>
            </a:r>
            <a:endParaRPr sz="900"/>
          </a:p>
          <a:p>
            <a:pPr indent="0" lvl="0" marL="0" rtl="0" algn="just">
              <a:spcBef>
                <a:spcPts val="1200"/>
              </a:spcBef>
              <a:spcAft>
                <a:spcPts val="0"/>
              </a:spcAft>
              <a:buSzPts val="275"/>
              <a:buNone/>
            </a:pPr>
            <a:r>
              <a:rPr lang="en" sz="1400"/>
              <a:t>NPPF (National Planning Policy Framework)</a:t>
            </a:r>
            <a:endParaRPr sz="1400"/>
          </a:p>
          <a:p>
            <a:pPr indent="0" lvl="0" marL="0" rtl="0" algn="just">
              <a:lnSpc>
                <a:spcPct val="95000"/>
              </a:lnSpc>
              <a:spcBef>
                <a:spcPts val="1200"/>
              </a:spcBef>
              <a:spcAft>
                <a:spcPts val="1200"/>
              </a:spcAft>
              <a:buSzPts val="275"/>
              <a:buNone/>
            </a:pPr>
            <a:r>
              <a:t/>
            </a:r>
            <a:endParaRPr sz="1400"/>
          </a:p>
        </p:txBody>
      </p:sp>
      <p:pic>
        <p:nvPicPr>
          <p:cNvPr id="208" name="Google Shape;208;p30"/>
          <p:cNvPicPr preferRelativeResize="0"/>
          <p:nvPr/>
        </p:nvPicPr>
        <p:blipFill>
          <a:blip r:embed="rId3">
            <a:alphaModFix/>
          </a:blip>
          <a:stretch>
            <a:fillRect/>
          </a:stretch>
        </p:blipFill>
        <p:spPr>
          <a:xfrm>
            <a:off x="1696725" y="1887625"/>
            <a:ext cx="3250501" cy="1606575"/>
          </a:xfrm>
          <a:prstGeom prst="rect">
            <a:avLst/>
          </a:prstGeom>
          <a:noFill/>
          <a:ln cap="flat" cmpd="sng" w="9525">
            <a:solidFill>
              <a:schemeClr val="dk1"/>
            </a:solidFill>
            <a:prstDash val="solid"/>
            <a:round/>
            <a:headEnd len="sm" w="sm" type="none"/>
            <a:tailEnd len="sm" w="sm" type="none"/>
          </a:ln>
        </p:spPr>
      </p:pic>
      <p:pic>
        <p:nvPicPr>
          <p:cNvPr id="209" name="Google Shape;209;p30"/>
          <p:cNvPicPr preferRelativeResize="0"/>
          <p:nvPr/>
        </p:nvPicPr>
        <p:blipFill>
          <a:blip r:embed="rId4">
            <a:alphaModFix/>
          </a:blip>
          <a:stretch>
            <a:fillRect/>
          </a:stretch>
        </p:blipFill>
        <p:spPr>
          <a:xfrm>
            <a:off x="152400" y="4441422"/>
            <a:ext cx="5026150" cy="579185"/>
          </a:xfrm>
          <a:prstGeom prst="rect">
            <a:avLst/>
          </a:prstGeom>
          <a:noFill/>
          <a:ln cap="flat" cmpd="sng" w="9525">
            <a:solidFill>
              <a:schemeClr val="dk1"/>
            </a:solidFill>
            <a:prstDash val="solid"/>
            <a:round/>
            <a:headEnd len="sm" w="sm" type="none"/>
            <a:tailEnd len="sm" w="sm" type="none"/>
          </a:ln>
        </p:spPr>
      </p:pic>
      <p:pic>
        <p:nvPicPr>
          <p:cNvPr id="210" name="Google Shape;210;p30"/>
          <p:cNvPicPr preferRelativeResize="0"/>
          <p:nvPr/>
        </p:nvPicPr>
        <p:blipFill>
          <a:blip r:embed="rId5">
            <a:alphaModFix/>
          </a:blip>
          <a:stretch>
            <a:fillRect/>
          </a:stretch>
        </p:blipFill>
        <p:spPr>
          <a:xfrm>
            <a:off x="458391" y="2710080"/>
            <a:ext cx="1402247" cy="994765"/>
          </a:xfrm>
          <a:prstGeom prst="rect">
            <a:avLst/>
          </a:prstGeom>
          <a:noFill/>
          <a:ln>
            <a:noFill/>
          </a:ln>
        </p:spPr>
      </p:pic>
      <p:pic>
        <p:nvPicPr>
          <p:cNvPr id="211" name="Google Shape;211;p30"/>
          <p:cNvPicPr preferRelativeResize="0"/>
          <p:nvPr/>
        </p:nvPicPr>
        <p:blipFill>
          <a:blip r:embed="rId6">
            <a:alphaModFix/>
          </a:blip>
          <a:stretch>
            <a:fillRect/>
          </a:stretch>
        </p:blipFill>
        <p:spPr>
          <a:xfrm rot="-22">
            <a:off x="3590524" y="3682279"/>
            <a:ext cx="1202613" cy="842092"/>
          </a:xfrm>
          <a:prstGeom prst="rect">
            <a:avLst/>
          </a:prstGeom>
          <a:noFill/>
          <a:ln cap="flat" cmpd="sng" w="9525">
            <a:solidFill>
              <a:schemeClr val="dk2"/>
            </a:solidFill>
            <a:prstDash val="solid"/>
            <a:round/>
            <a:headEnd len="sm" w="sm" type="none"/>
            <a:tailEnd len="sm" w="sm" type="none"/>
          </a:ln>
        </p:spPr>
      </p:pic>
      <p:pic>
        <p:nvPicPr>
          <p:cNvPr id="212" name="Google Shape;212;p30"/>
          <p:cNvPicPr preferRelativeResize="0"/>
          <p:nvPr/>
        </p:nvPicPr>
        <p:blipFill>
          <a:blip r:embed="rId7">
            <a:alphaModFix/>
          </a:blip>
          <a:stretch>
            <a:fillRect/>
          </a:stretch>
        </p:blipFill>
        <p:spPr>
          <a:xfrm>
            <a:off x="344925" y="5819500"/>
            <a:ext cx="4605037" cy="1579125"/>
          </a:xfrm>
          <a:prstGeom prst="rect">
            <a:avLst/>
          </a:prstGeom>
          <a:noFill/>
          <a:ln cap="flat" cmpd="sng" w="9525">
            <a:solidFill>
              <a:schemeClr val="dk1"/>
            </a:solidFill>
            <a:prstDash val="solid"/>
            <a:round/>
            <a:headEnd len="sm" w="sm" type="none"/>
            <a:tailEnd len="sm" w="sm" type="none"/>
          </a:ln>
        </p:spPr>
      </p:pic>
      <p:pic>
        <p:nvPicPr>
          <p:cNvPr id="213" name="Google Shape;213;p30"/>
          <p:cNvPicPr preferRelativeResize="0"/>
          <p:nvPr/>
        </p:nvPicPr>
        <p:blipFill rotWithShape="1">
          <a:blip r:embed="rId8">
            <a:alphaModFix/>
          </a:blip>
          <a:srcRect b="57686" l="0" r="40309" t="0"/>
          <a:stretch/>
        </p:blipFill>
        <p:spPr>
          <a:xfrm rot="16">
            <a:off x="3798967" y="5275878"/>
            <a:ext cx="1334508" cy="57917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txBox="1"/>
          <p:nvPr>
            <p:ph type="title"/>
          </p:nvPr>
        </p:nvSpPr>
        <p:spPr>
          <a:xfrm>
            <a:off x="181721" y="197087"/>
            <a:ext cx="4967400" cy="84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Thank you!</a:t>
            </a:r>
            <a:endParaRPr/>
          </a:p>
        </p:txBody>
      </p:sp>
      <p:sp>
        <p:nvSpPr>
          <p:cNvPr id="219" name="Google Shape;219;p31"/>
          <p:cNvSpPr txBox="1"/>
          <p:nvPr>
            <p:ph idx="1" type="body"/>
          </p:nvPr>
        </p:nvSpPr>
        <p:spPr>
          <a:xfrm>
            <a:off x="181721" y="1160997"/>
            <a:ext cx="4967400" cy="50229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275"/>
              <a:buNone/>
            </a:pPr>
            <a:r>
              <a:rPr lang="en" sz="1400"/>
              <a:t>All your comments and suggestions are extremely welcome now and as we continue to draft the Plan. </a:t>
            </a:r>
            <a:endParaRPr sz="1400"/>
          </a:p>
          <a:p>
            <a:pPr indent="0" lvl="0" marL="0" rtl="0" algn="just">
              <a:lnSpc>
                <a:spcPct val="95000"/>
              </a:lnSpc>
              <a:spcBef>
                <a:spcPts val="1200"/>
              </a:spcBef>
              <a:spcAft>
                <a:spcPts val="0"/>
              </a:spcAft>
              <a:buSzPts val="275"/>
              <a:buNone/>
            </a:pPr>
            <a:r>
              <a:rPr lang="en" sz="1400"/>
              <a:t>If you think we’ve missed anything, or if there is an issue of particular importance to you or the community, do please let us know. </a:t>
            </a:r>
            <a:endParaRPr sz="1400"/>
          </a:p>
          <a:p>
            <a:pPr indent="0" lvl="0" marL="0" rtl="0" algn="just">
              <a:lnSpc>
                <a:spcPct val="95000"/>
              </a:lnSpc>
              <a:spcBef>
                <a:spcPts val="1200"/>
              </a:spcBef>
              <a:spcAft>
                <a:spcPts val="0"/>
              </a:spcAft>
              <a:buSzPts val="275"/>
              <a:buNone/>
            </a:pPr>
            <a:r>
              <a:rPr lang="en" sz="1400"/>
              <a:t>The overall vision and objectives for the Plan will be developed to reflect what you’ve said to us, </a:t>
            </a:r>
            <a:r>
              <a:rPr b="1" lang="en" sz="1400"/>
              <a:t>so your comments are important</a:t>
            </a:r>
            <a:r>
              <a:rPr lang="en" sz="1400"/>
              <a:t>. We’ll be consulting you again as the Plan develops, so there will be more opportunities. </a:t>
            </a:r>
            <a:endParaRPr sz="1400"/>
          </a:p>
          <a:p>
            <a:pPr indent="0" lvl="0" marL="0" rtl="0" algn="just">
              <a:lnSpc>
                <a:spcPct val="95000"/>
              </a:lnSpc>
              <a:spcBef>
                <a:spcPts val="1200"/>
              </a:spcBef>
              <a:spcAft>
                <a:spcPts val="0"/>
              </a:spcAft>
              <a:buSzPts val="275"/>
              <a:buNone/>
            </a:pPr>
            <a:r>
              <a:t/>
            </a:r>
            <a:endParaRPr sz="1400"/>
          </a:p>
          <a:p>
            <a:pPr indent="0" lvl="0" marL="0" rtl="0" algn="just">
              <a:lnSpc>
                <a:spcPct val="100000"/>
              </a:lnSpc>
              <a:spcBef>
                <a:spcPts val="1200"/>
              </a:spcBef>
              <a:spcAft>
                <a:spcPts val="0"/>
              </a:spcAft>
              <a:buClr>
                <a:schemeClr val="dk1"/>
              </a:buClr>
              <a:buSzPts val="1100"/>
              <a:buFont typeface="Arial"/>
              <a:buNone/>
            </a:pPr>
            <a:r>
              <a:rPr lang="en" sz="2800">
                <a:solidFill>
                  <a:schemeClr val="dk1"/>
                </a:solidFill>
              </a:rPr>
              <a:t>You can help…</a:t>
            </a:r>
            <a:endParaRPr sz="2800">
              <a:solidFill>
                <a:schemeClr val="dk1"/>
              </a:solidFill>
            </a:endParaRPr>
          </a:p>
          <a:p>
            <a:pPr indent="0" lvl="0" marL="0" rtl="0" algn="just">
              <a:lnSpc>
                <a:spcPct val="95000"/>
              </a:lnSpc>
              <a:spcBef>
                <a:spcPts val="0"/>
              </a:spcBef>
              <a:spcAft>
                <a:spcPts val="0"/>
              </a:spcAft>
              <a:buSzPts val="275"/>
              <a:buNone/>
            </a:pPr>
            <a:r>
              <a:t/>
            </a:r>
            <a:endParaRPr sz="1400"/>
          </a:p>
          <a:p>
            <a:pPr indent="0" lvl="0" marL="0" rtl="0" algn="just">
              <a:lnSpc>
                <a:spcPct val="95000"/>
              </a:lnSpc>
              <a:spcBef>
                <a:spcPts val="1200"/>
              </a:spcBef>
              <a:spcAft>
                <a:spcPts val="0"/>
              </a:spcAft>
              <a:buSzPts val="275"/>
              <a:buNone/>
            </a:pPr>
            <a:r>
              <a:rPr lang="en" sz="1400"/>
              <a:t>Successful Neighbourhood Plans are </a:t>
            </a:r>
            <a:r>
              <a:rPr b="1" lang="en" sz="1400"/>
              <a:t>community led </a:t>
            </a:r>
            <a:r>
              <a:rPr lang="en" sz="1400"/>
              <a:t>and </a:t>
            </a:r>
            <a:r>
              <a:rPr b="1" lang="en" sz="1400"/>
              <a:t>community prepared</a:t>
            </a:r>
            <a:r>
              <a:rPr lang="en" sz="1400"/>
              <a:t>. We always need more volunteers. Please think about what could you give to the project in terms of time, experience, skills, resources, enthusiasm? </a:t>
            </a:r>
            <a:endParaRPr sz="1400"/>
          </a:p>
          <a:p>
            <a:pPr indent="0" lvl="0" marL="0" rtl="0" algn="just">
              <a:lnSpc>
                <a:spcPct val="95000"/>
              </a:lnSpc>
              <a:spcBef>
                <a:spcPts val="1200"/>
              </a:spcBef>
              <a:spcAft>
                <a:spcPts val="0"/>
              </a:spcAft>
              <a:buSzPts val="275"/>
              <a:buNone/>
            </a:pPr>
            <a:r>
              <a:rPr lang="en" sz="1400"/>
              <a:t>Please speak to one of the Steering Group. </a:t>
            </a:r>
            <a:endParaRPr sz="1400"/>
          </a:p>
          <a:p>
            <a:pPr indent="0" lvl="0" marL="0" rtl="0" algn="just">
              <a:lnSpc>
                <a:spcPct val="95000"/>
              </a:lnSpc>
              <a:spcBef>
                <a:spcPts val="1200"/>
              </a:spcBef>
              <a:spcAft>
                <a:spcPts val="0"/>
              </a:spcAft>
              <a:buSzPts val="275"/>
              <a:buNone/>
            </a:pPr>
            <a:r>
              <a:t/>
            </a:r>
            <a:endParaRPr b="1" sz="1400"/>
          </a:p>
          <a:p>
            <a:pPr indent="0" lvl="0" marL="0" rtl="0" algn="ctr">
              <a:lnSpc>
                <a:spcPct val="95000"/>
              </a:lnSpc>
              <a:spcBef>
                <a:spcPts val="1200"/>
              </a:spcBef>
              <a:spcAft>
                <a:spcPts val="0"/>
              </a:spcAft>
              <a:buSzPts val="275"/>
              <a:buNone/>
            </a:pPr>
            <a:r>
              <a:rPr b="1" lang="en" sz="1400">
                <a:solidFill>
                  <a:schemeClr val="dk1"/>
                </a:solidFill>
              </a:rPr>
              <a:t>We look forward to seeing you </a:t>
            </a:r>
            <a:endParaRPr b="1" sz="1400">
              <a:solidFill>
                <a:schemeClr val="dk1"/>
              </a:solidFill>
            </a:endParaRPr>
          </a:p>
          <a:p>
            <a:pPr indent="0" lvl="0" marL="0" rtl="0" algn="ctr">
              <a:lnSpc>
                <a:spcPct val="95000"/>
              </a:lnSpc>
              <a:spcBef>
                <a:spcPts val="1200"/>
              </a:spcBef>
              <a:spcAft>
                <a:spcPts val="0"/>
              </a:spcAft>
              <a:buSzPts val="275"/>
              <a:buNone/>
            </a:pPr>
            <a:r>
              <a:rPr b="1" lang="en" sz="1400">
                <a:solidFill>
                  <a:schemeClr val="dk1"/>
                </a:solidFill>
              </a:rPr>
              <a:t>at Roxton Village Hall </a:t>
            </a:r>
            <a:endParaRPr b="1" sz="1400">
              <a:solidFill>
                <a:schemeClr val="dk1"/>
              </a:solidFill>
            </a:endParaRPr>
          </a:p>
          <a:p>
            <a:pPr indent="0" lvl="0" marL="0" rtl="0" algn="ctr">
              <a:lnSpc>
                <a:spcPct val="95000"/>
              </a:lnSpc>
              <a:spcBef>
                <a:spcPts val="1200"/>
              </a:spcBef>
              <a:spcAft>
                <a:spcPts val="1200"/>
              </a:spcAft>
              <a:buSzPts val="275"/>
              <a:buNone/>
            </a:pPr>
            <a:r>
              <a:rPr b="1" lang="en" sz="1400">
                <a:solidFill>
                  <a:schemeClr val="dk1"/>
                </a:solidFill>
              </a:rPr>
              <a:t>on 17th or 19th November 2023</a:t>
            </a:r>
            <a:r>
              <a:rPr lang="en" sz="1400">
                <a:solidFill>
                  <a:schemeClr val="dk1"/>
                </a:solidFill>
              </a:rPr>
              <a:t> </a:t>
            </a:r>
            <a:endParaRPr sz="1400">
              <a:solidFill>
                <a:schemeClr val="dk1"/>
              </a:solidFill>
            </a:endParaRPr>
          </a:p>
        </p:txBody>
      </p:sp>
      <p:pic>
        <p:nvPicPr>
          <p:cNvPr id="220" name="Google Shape;220;p31"/>
          <p:cNvPicPr preferRelativeResize="0"/>
          <p:nvPr/>
        </p:nvPicPr>
        <p:blipFill>
          <a:blip r:embed="rId3">
            <a:alphaModFix/>
          </a:blip>
          <a:stretch>
            <a:fillRect/>
          </a:stretch>
        </p:blipFill>
        <p:spPr>
          <a:xfrm>
            <a:off x="3724803" y="118950"/>
            <a:ext cx="1500523" cy="1042050"/>
          </a:xfrm>
          <a:prstGeom prst="rect">
            <a:avLst/>
          </a:prstGeom>
          <a:noFill/>
          <a:ln>
            <a:noFill/>
          </a:ln>
        </p:spPr>
      </p:pic>
      <p:pic>
        <p:nvPicPr>
          <p:cNvPr descr="creative agencySunshine Coast's Premier Creative Marketing Agency — Pixel  Co | by Pixelcocreative | Sep, 2023 | Medium" id="221" name="Google Shape;221;p31"/>
          <p:cNvPicPr preferRelativeResize="0"/>
          <p:nvPr/>
        </p:nvPicPr>
        <p:blipFill>
          <a:blip r:embed="rId4">
            <a:alphaModFix/>
          </a:blip>
          <a:stretch>
            <a:fillRect/>
          </a:stretch>
        </p:blipFill>
        <p:spPr>
          <a:xfrm>
            <a:off x="2831703" y="3749954"/>
            <a:ext cx="1172325" cy="632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181725" y="197057"/>
            <a:ext cx="4967400" cy="211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t>You’re invited to the launch of Roxton’s Neighbourhood Plan consultation process at the Village Hall on Friday 17th and Sunday 19th November! </a:t>
            </a:r>
            <a:endParaRPr sz="2420"/>
          </a:p>
          <a:p>
            <a:pPr indent="0" lvl="0" marL="0" rtl="0" algn="l">
              <a:spcBef>
                <a:spcPts val="0"/>
              </a:spcBef>
              <a:spcAft>
                <a:spcPts val="0"/>
              </a:spcAft>
              <a:buSzPts val="990"/>
              <a:buNone/>
            </a:pPr>
            <a:r>
              <a:t/>
            </a:r>
            <a:endParaRPr sz="2420"/>
          </a:p>
        </p:txBody>
      </p:sp>
      <p:sp>
        <p:nvSpPr>
          <p:cNvPr id="63" name="Google Shape;63;p14"/>
          <p:cNvSpPr txBox="1"/>
          <p:nvPr>
            <p:ph idx="1" type="body"/>
          </p:nvPr>
        </p:nvSpPr>
        <p:spPr>
          <a:xfrm>
            <a:off x="178288" y="2402450"/>
            <a:ext cx="4967400" cy="4914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200"/>
              <a:t>Of course, this won’t be the only way you’ll get to </a:t>
            </a:r>
            <a:r>
              <a:rPr b="1" lang="en" sz="1200"/>
              <a:t>express your opinion</a:t>
            </a:r>
            <a:r>
              <a:rPr lang="en" sz="1200"/>
              <a:t> and </a:t>
            </a:r>
            <a:r>
              <a:rPr b="1" lang="en" sz="1200"/>
              <a:t>influence </a:t>
            </a:r>
            <a:r>
              <a:rPr lang="en" sz="1200"/>
              <a:t>the Neighbourhood Plan process. It’s one of many opportunities we’ll use to collect </a:t>
            </a:r>
            <a:r>
              <a:rPr b="1" lang="en" sz="1200"/>
              <a:t>your important views</a:t>
            </a:r>
            <a:r>
              <a:rPr lang="en" sz="1200"/>
              <a:t> as members of Roxton parish about what the Plan should include and look like. </a:t>
            </a:r>
            <a:endParaRPr sz="1200"/>
          </a:p>
          <a:p>
            <a:pPr indent="0" lvl="0" marL="0" rtl="0" algn="just">
              <a:spcBef>
                <a:spcPts val="1200"/>
              </a:spcBef>
              <a:spcAft>
                <a:spcPts val="0"/>
              </a:spcAft>
              <a:buNone/>
            </a:pPr>
            <a:r>
              <a:rPr lang="en" sz="1200"/>
              <a:t>The Roxton Neighbourhood Plan Steering Group is made up of parishioners just like you. We’ll be on hand to hear your ideas and to answer any questions you might have about the process. </a:t>
            </a:r>
            <a:endParaRPr sz="1200"/>
          </a:p>
          <a:p>
            <a:pPr indent="0" lvl="0" marL="0" rtl="0" algn="just">
              <a:spcBef>
                <a:spcPts val="1200"/>
              </a:spcBef>
              <a:spcAft>
                <a:spcPts val="0"/>
              </a:spcAft>
              <a:buNone/>
            </a:pPr>
            <a:r>
              <a:rPr lang="en" sz="1200"/>
              <a:t>The bar will be open as usual on both Friday night and Sunday afternoon and for those who prefer a cuppa, free tea, coffee and cake will also be provided! Pop in and join us. </a:t>
            </a:r>
            <a:endParaRPr sz="1200"/>
          </a:p>
          <a:p>
            <a:pPr indent="0" lvl="0" marL="0" rtl="0" algn="just">
              <a:spcBef>
                <a:spcPts val="1200"/>
              </a:spcBef>
              <a:spcAft>
                <a:spcPts val="0"/>
              </a:spcAft>
              <a:buNone/>
            </a:pPr>
            <a:r>
              <a:t/>
            </a:r>
            <a:endParaRPr sz="1200"/>
          </a:p>
          <a:p>
            <a:pPr indent="0" lvl="0" marL="0" rtl="0" algn="just">
              <a:spcBef>
                <a:spcPts val="1200"/>
              </a:spcBef>
              <a:spcAft>
                <a:spcPts val="0"/>
              </a:spcAft>
              <a:buNone/>
            </a:pPr>
            <a:r>
              <a:t/>
            </a:r>
            <a:endParaRPr sz="1200"/>
          </a:p>
          <a:p>
            <a:pPr indent="0" lvl="0" marL="0" rtl="0" algn="just">
              <a:spcBef>
                <a:spcPts val="1200"/>
              </a:spcBef>
              <a:spcAft>
                <a:spcPts val="0"/>
              </a:spcAft>
              <a:buNone/>
            </a:pPr>
            <a:r>
              <a:t/>
            </a:r>
            <a:endParaRPr sz="1200"/>
          </a:p>
          <a:p>
            <a:pPr indent="0" lvl="0" marL="0" rtl="0" algn="just">
              <a:spcBef>
                <a:spcPts val="1200"/>
              </a:spcBef>
              <a:spcAft>
                <a:spcPts val="0"/>
              </a:spcAft>
              <a:buNone/>
            </a:pPr>
            <a:r>
              <a:rPr lang="en" sz="1200"/>
              <a:t>We’ll also be introducing our new website which is one of the ways we’ll capture information as the consultation process develops:</a:t>
            </a:r>
            <a:endParaRPr sz="1200"/>
          </a:p>
          <a:p>
            <a:pPr indent="0" lvl="0" marL="0" rtl="0" algn="ctr">
              <a:lnSpc>
                <a:spcPct val="95000"/>
              </a:lnSpc>
              <a:spcBef>
                <a:spcPts val="1200"/>
              </a:spcBef>
              <a:spcAft>
                <a:spcPts val="0"/>
              </a:spcAft>
              <a:buNone/>
            </a:pPr>
            <a:r>
              <a:rPr b="1" lang="en" sz="1700">
                <a:solidFill>
                  <a:schemeClr val="dk1"/>
                </a:solidFill>
              </a:rPr>
              <a:t>www.roxtonplan.org.uk</a:t>
            </a:r>
            <a:endParaRPr b="1" sz="1700">
              <a:solidFill>
                <a:schemeClr val="dk1"/>
              </a:solidFill>
            </a:endParaRPr>
          </a:p>
          <a:p>
            <a:pPr indent="0" lvl="0" marL="0" rtl="0" algn="just">
              <a:lnSpc>
                <a:spcPct val="95000"/>
              </a:lnSpc>
              <a:spcBef>
                <a:spcPts val="1200"/>
              </a:spcBef>
              <a:spcAft>
                <a:spcPts val="0"/>
              </a:spcAft>
              <a:buNone/>
            </a:pPr>
            <a:r>
              <a:t/>
            </a:r>
            <a:endParaRPr sz="1400"/>
          </a:p>
          <a:p>
            <a:pPr indent="0" lvl="0" marL="0" rtl="0" algn="just">
              <a:lnSpc>
                <a:spcPct val="95000"/>
              </a:lnSpc>
              <a:spcBef>
                <a:spcPts val="1200"/>
              </a:spcBef>
              <a:spcAft>
                <a:spcPts val="0"/>
              </a:spcAft>
              <a:buNone/>
            </a:pPr>
            <a:r>
              <a:t/>
            </a:r>
            <a:endParaRPr sz="1400"/>
          </a:p>
          <a:p>
            <a:pPr indent="0" lvl="0" marL="0" rtl="0" algn="just">
              <a:lnSpc>
                <a:spcPct val="95000"/>
              </a:lnSpc>
              <a:spcBef>
                <a:spcPts val="1200"/>
              </a:spcBef>
              <a:spcAft>
                <a:spcPts val="1200"/>
              </a:spcAft>
              <a:buSzPts val="275"/>
              <a:buNone/>
            </a:pPr>
            <a:r>
              <a:t/>
            </a:r>
            <a:endParaRPr sz="1400"/>
          </a:p>
        </p:txBody>
      </p:sp>
      <p:pic>
        <p:nvPicPr>
          <p:cNvPr id="64" name="Google Shape;64;p14"/>
          <p:cNvPicPr preferRelativeResize="0"/>
          <p:nvPr/>
        </p:nvPicPr>
        <p:blipFill rotWithShape="1">
          <a:blip r:embed="rId3">
            <a:alphaModFix/>
          </a:blip>
          <a:srcRect b="11213" l="0" r="0" t="0"/>
          <a:stretch/>
        </p:blipFill>
        <p:spPr>
          <a:xfrm>
            <a:off x="1875275" y="5217125"/>
            <a:ext cx="1573425" cy="1002925"/>
          </a:xfrm>
          <a:prstGeom prst="rect">
            <a:avLst/>
          </a:prstGeom>
          <a:noFill/>
          <a:ln>
            <a:noFill/>
          </a:ln>
        </p:spPr>
      </p:pic>
      <p:pic>
        <p:nvPicPr>
          <p:cNvPr id="65" name="Google Shape;65;p14"/>
          <p:cNvPicPr preferRelativeResize="0"/>
          <p:nvPr/>
        </p:nvPicPr>
        <p:blipFill>
          <a:blip r:embed="rId4">
            <a:alphaModFix/>
          </a:blip>
          <a:stretch>
            <a:fillRect/>
          </a:stretch>
        </p:blipFill>
        <p:spPr>
          <a:xfrm>
            <a:off x="984699" y="6890549"/>
            <a:ext cx="350575" cy="350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181721" y="1450237"/>
            <a:ext cx="4967400" cy="84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t>Steering Group </a:t>
            </a:r>
            <a:r>
              <a:rPr lang="en" sz="2500"/>
              <a:t>Contact Details</a:t>
            </a:r>
            <a:r>
              <a:rPr lang="en"/>
              <a:t> </a:t>
            </a:r>
            <a:endParaRPr/>
          </a:p>
        </p:txBody>
      </p:sp>
      <p:sp>
        <p:nvSpPr>
          <p:cNvPr id="227" name="Google Shape;227;p32"/>
          <p:cNvSpPr txBox="1"/>
          <p:nvPr>
            <p:ph idx="1" type="body"/>
          </p:nvPr>
        </p:nvSpPr>
        <p:spPr>
          <a:xfrm>
            <a:off x="181725" y="1932575"/>
            <a:ext cx="4967400" cy="53763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None/>
            </a:pPr>
            <a:r>
              <a:t/>
            </a:r>
            <a:endParaRPr sz="1400"/>
          </a:p>
          <a:p>
            <a:pPr indent="0" lvl="0" marL="0" rtl="0" algn="just">
              <a:lnSpc>
                <a:spcPct val="95000"/>
              </a:lnSpc>
              <a:spcBef>
                <a:spcPts val="1200"/>
              </a:spcBef>
              <a:spcAft>
                <a:spcPts val="0"/>
              </a:spcAft>
              <a:buNone/>
            </a:pPr>
            <a:r>
              <a:rPr lang="en" sz="1400"/>
              <a:t>The </a:t>
            </a:r>
            <a:r>
              <a:rPr lang="en" sz="1400"/>
              <a:t>Neighbourhood</a:t>
            </a:r>
            <a:r>
              <a:rPr lang="en" sz="1400"/>
              <a:t> Plan </a:t>
            </a:r>
            <a:r>
              <a:rPr lang="en" sz="1400"/>
              <a:t>Steering</a:t>
            </a:r>
            <a:r>
              <a:rPr lang="en" sz="1400"/>
              <a:t> Group is made up of </a:t>
            </a:r>
            <a:r>
              <a:rPr b="1" lang="en" sz="1400"/>
              <a:t>volunteers </a:t>
            </a:r>
            <a:r>
              <a:rPr lang="en" sz="1400"/>
              <a:t>from the local community:</a:t>
            </a:r>
            <a:endParaRPr sz="1400"/>
          </a:p>
          <a:p>
            <a:pPr indent="0" lvl="0" marL="0" rtl="0" algn="ctr">
              <a:lnSpc>
                <a:spcPct val="95000"/>
              </a:lnSpc>
              <a:spcBef>
                <a:spcPts val="1200"/>
              </a:spcBef>
              <a:spcAft>
                <a:spcPts val="0"/>
              </a:spcAft>
              <a:buNone/>
            </a:pPr>
            <a:r>
              <a:rPr lang="en" sz="1400"/>
              <a:t>Julian Chillingworth </a:t>
            </a:r>
            <a:r>
              <a:rPr lang="en" sz="1400"/>
              <a:t>(Chair)</a:t>
            </a:r>
            <a:endParaRPr sz="1400"/>
          </a:p>
          <a:p>
            <a:pPr indent="0" lvl="0" marL="0" rtl="0" algn="ctr">
              <a:lnSpc>
                <a:spcPct val="95000"/>
              </a:lnSpc>
              <a:spcBef>
                <a:spcPts val="1200"/>
              </a:spcBef>
              <a:spcAft>
                <a:spcPts val="0"/>
              </a:spcAft>
              <a:buNone/>
            </a:pPr>
            <a:r>
              <a:rPr lang="en" sz="1400"/>
              <a:t>Chris Evans 	Kim Gubler 	Sue Holland</a:t>
            </a:r>
            <a:endParaRPr b="1" sz="1400"/>
          </a:p>
          <a:p>
            <a:pPr indent="0" lvl="0" marL="0" rtl="0" algn="ctr">
              <a:lnSpc>
                <a:spcPct val="95000"/>
              </a:lnSpc>
              <a:spcBef>
                <a:spcPts val="1200"/>
              </a:spcBef>
              <a:spcAft>
                <a:spcPts val="0"/>
              </a:spcAft>
              <a:buNone/>
            </a:pPr>
            <a:r>
              <a:rPr lang="en" sz="1400"/>
              <a:t>Mike Peebles	Claire Rose	Brian Vaughan</a:t>
            </a:r>
            <a:endParaRPr sz="1400"/>
          </a:p>
          <a:p>
            <a:pPr indent="0" lvl="0" marL="0" rtl="0" algn="just">
              <a:lnSpc>
                <a:spcPct val="95000"/>
              </a:lnSpc>
              <a:spcBef>
                <a:spcPts val="1200"/>
              </a:spcBef>
              <a:spcAft>
                <a:spcPts val="0"/>
              </a:spcAft>
              <a:buNone/>
            </a:pPr>
            <a:r>
              <a:rPr lang="en" sz="1400"/>
              <a:t>Two of us also happen to be on Roxton Parish Council BUT we’re completely </a:t>
            </a:r>
            <a:r>
              <a:rPr b="1" lang="en" sz="1400"/>
              <a:t>independent</a:t>
            </a:r>
            <a:r>
              <a:rPr b="1" lang="en" sz="1400"/>
              <a:t> </a:t>
            </a:r>
            <a:r>
              <a:rPr lang="en" sz="1400"/>
              <a:t>from the Parish Council. </a:t>
            </a:r>
            <a:endParaRPr sz="1400"/>
          </a:p>
          <a:p>
            <a:pPr indent="0" lvl="0" marL="0" rtl="0" algn="just">
              <a:lnSpc>
                <a:spcPct val="95000"/>
              </a:lnSpc>
              <a:spcBef>
                <a:spcPts val="1200"/>
              </a:spcBef>
              <a:spcAft>
                <a:spcPts val="0"/>
              </a:spcAft>
              <a:buNone/>
            </a:pPr>
            <a:r>
              <a:rPr lang="en" sz="1400"/>
              <a:t>Our primary contact will be via the website: </a:t>
            </a:r>
            <a:endParaRPr sz="1400"/>
          </a:p>
          <a:p>
            <a:pPr indent="0" lvl="0" marL="0" rtl="0" algn="just">
              <a:lnSpc>
                <a:spcPct val="95000"/>
              </a:lnSpc>
              <a:spcBef>
                <a:spcPts val="1200"/>
              </a:spcBef>
              <a:spcAft>
                <a:spcPts val="0"/>
              </a:spcAft>
              <a:buNone/>
            </a:pPr>
            <a:r>
              <a:t/>
            </a:r>
            <a:endParaRPr sz="1200"/>
          </a:p>
          <a:p>
            <a:pPr indent="0" lvl="0" marL="0" rtl="0" algn="just">
              <a:lnSpc>
                <a:spcPct val="95000"/>
              </a:lnSpc>
              <a:spcBef>
                <a:spcPts val="1200"/>
              </a:spcBef>
              <a:spcAft>
                <a:spcPts val="0"/>
              </a:spcAft>
              <a:buNone/>
            </a:pPr>
            <a:r>
              <a:t/>
            </a:r>
            <a:endParaRPr sz="1200"/>
          </a:p>
          <a:p>
            <a:pPr indent="0" lvl="0" marL="0" rtl="0" algn="ctr">
              <a:lnSpc>
                <a:spcPct val="95000"/>
              </a:lnSpc>
              <a:spcBef>
                <a:spcPts val="1200"/>
              </a:spcBef>
              <a:spcAft>
                <a:spcPts val="0"/>
              </a:spcAft>
              <a:buNone/>
            </a:pPr>
            <a:r>
              <a:rPr b="1" lang="en">
                <a:solidFill>
                  <a:schemeClr val="dk1"/>
                </a:solidFill>
              </a:rPr>
              <a:t>www.roxtonplan.org.uk</a:t>
            </a:r>
            <a:endParaRPr b="1">
              <a:solidFill>
                <a:schemeClr val="dk1"/>
              </a:solidFill>
            </a:endParaRPr>
          </a:p>
          <a:p>
            <a:pPr indent="0" lvl="0" marL="0" rtl="0" algn="ctr">
              <a:lnSpc>
                <a:spcPct val="95000"/>
              </a:lnSpc>
              <a:spcBef>
                <a:spcPts val="1200"/>
              </a:spcBef>
              <a:spcAft>
                <a:spcPts val="0"/>
              </a:spcAft>
              <a:buNone/>
            </a:pPr>
            <a:r>
              <a:rPr b="1" lang="en">
                <a:solidFill>
                  <a:schemeClr val="dk1"/>
                </a:solidFill>
              </a:rPr>
              <a:t>info@roxtonplan.org.uk</a:t>
            </a:r>
            <a:endParaRPr b="1">
              <a:solidFill>
                <a:schemeClr val="dk1"/>
              </a:solidFill>
            </a:endParaRPr>
          </a:p>
          <a:p>
            <a:pPr indent="0" lvl="0" marL="0" rtl="0" algn="l">
              <a:lnSpc>
                <a:spcPct val="95000"/>
              </a:lnSpc>
              <a:spcBef>
                <a:spcPts val="1200"/>
              </a:spcBef>
              <a:spcAft>
                <a:spcPts val="0"/>
              </a:spcAft>
              <a:buNone/>
            </a:pPr>
            <a:r>
              <a:t/>
            </a:r>
            <a:endParaRPr sz="1400">
              <a:solidFill>
                <a:schemeClr val="dk1"/>
              </a:solidFill>
            </a:endParaRPr>
          </a:p>
          <a:p>
            <a:pPr indent="0" lvl="0" marL="0" rtl="0" algn="l">
              <a:lnSpc>
                <a:spcPct val="95000"/>
              </a:lnSpc>
              <a:spcBef>
                <a:spcPts val="1200"/>
              </a:spcBef>
              <a:spcAft>
                <a:spcPts val="0"/>
              </a:spcAft>
              <a:buNone/>
            </a:pPr>
            <a:r>
              <a:t/>
            </a:r>
            <a:endParaRPr sz="1400">
              <a:solidFill>
                <a:schemeClr val="dk1"/>
              </a:solidFill>
            </a:endParaRPr>
          </a:p>
          <a:p>
            <a:pPr indent="0" lvl="0" marL="0" rtl="0" algn="ctr">
              <a:lnSpc>
                <a:spcPct val="95000"/>
              </a:lnSpc>
              <a:spcBef>
                <a:spcPts val="1200"/>
              </a:spcBef>
              <a:spcAft>
                <a:spcPts val="0"/>
              </a:spcAft>
              <a:buNone/>
            </a:pPr>
            <a:r>
              <a:rPr lang="en" sz="1400"/>
              <a:t>(for enquiries about the Village Hall Launch event specifically, feel free to contact Claire on 07931 221239)</a:t>
            </a:r>
            <a:endParaRPr sz="1400"/>
          </a:p>
          <a:p>
            <a:pPr indent="0" lvl="0" marL="0" rtl="0" algn="just">
              <a:lnSpc>
                <a:spcPct val="95000"/>
              </a:lnSpc>
              <a:spcBef>
                <a:spcPts val="1200"/>
              </a:spcBef>
              <a:spcAft>
                <a:spcPts val="0"/>
              </a:spcAft>
              <a:buNone/>
            </a:pPr>
            <a:r>
              <a:t/>
            </a:r>
            <a:endParaRPr sz="1200"/>
          </a:p>
          <a:p>
            <a:pPr indent="0" lvl="0" marL="0" rtl="0" algn="just">
              <a:lnSpc>
                <a:spcPct val="95000"/>
              </a:lnSpc>
              <a:spcBef>
                <a:spcPts val="1200"/>
              </a:spcBef>
              <a:spcAft>
                <a:spcPts val="0"/>
              </a:spcAft>
              <a:buNone/>
            </a:pPr>
            <a:r>
              <a:t/>
            </a:r>
            <a:endParaRPr sz="1200"/>
          </a:p>
          <a:p>
            <a:pPr indent="0" lvl="0" marL="0" rtl="0" algn="just">
              <a:lnSpc>
                <a:spcPct val="95000"/>
              </a:lnSpc>
              <a:spcBef>
                <a:spcPts val="1200"/>
              </a:spcBef>
              <a:spcAft>
                <a:spcPts val="0"/>
              </a:spcAft>
              <a:buNone/>
            </a:pPr>
            <a:r>
              <a:t/>
            </a:r>
            <a:endParaRPr sz="1400"/>
          </a:p>
          <a:p>
            <a:pPr indent="0" lvl="0" marL="0" rtl="0" algn="just">
              <a:lnSpc>
                <a:spcPct val="95000"/>
              </a:lnSpc>
              <a:spcBef>
                <a:spcPts val="1200"/>
              </a:spcBef>
              <a:spcAft>
                <a:spcPts val="0"/>
              </a:spcAft>
              <a:buNone/>
            </a:pPr>
            <a:r>
              <a:t/>
            </a:r>
            <a:endParaRPr sz="1400"/>
          </a:p>
          <a:p>
            <a:pPr indent="0" lvl="0" marL="0" rtl="0" algn="just">
              <a:lnSpc>
                <a:spcPct val="95000"/>
              </a:lnSpc>
              <a:spcBef>
                <a:spcPts val="1200"/>
              </a:spcBef>
              <a:spcAft>
                <a:spcPts val="0"/>
              </a:spcAft>
              <a:buSzPts val="1100"/>
              <a:buNone/>
            </a:pPr>
            <a:r>
              <a:t/>
            </a:r>
            <a:endParaRPr sz="1400"/>
          </a:p>
          <a:p>
            <a:pPr indent="0" lvl="0" marL="0" rtl="0" algn="just">
              <a:lnSpc>
                <a:spcPct val="95000"/>
              </a:lnSpc>
              <a:spcBef>
                <a:spcPts val="1200"/>
              </a:spcBef>
              <a:spcAft>
                <a:spcPts val="1200"/>
              </a:spcAft>
              <a:buSzPts val="275"/>
              <a:buNone/>
            </a:pPr>
            <a:r>
              <a:t/>
            </a:r>
            <a:endParaRPr sz="1400"/>
          </a:p>
        </p:txBody>
      </p:sp>
      <p:pic>
        <p:nvPicPr>
          <p:cNvPr id="228" name="Google Shape;228;p32"/>
          <p:cNvPicPr preferRelativeResize="0"/>
          <p:nvPr/>
        </p:nvPicPr>
        <p:blipFill>
          <a:blip r:embed="rId3">
            <a:alphaModFix/>
          </a:blip>
          <a:stretch>
            <a:fillRect/>
          </a:stretch>
        </p:blipFill>
        <p:spPr>
          <a:xfrm>
            <a:off x="2015957" y="481625"/>
            <a:ext cx="1299031" cy="661925"/>
          </a:xfrm>
          <a:prstGeom prst="rect">
            <a:avLst/>
          </a:prstGeom>
          <a:noFill/>
          <a:ln>
            <a:noFill/>
          </a:ln>
        </p:spPr>
      </p:pic>
      <p:pic>
        <p:nvPicPr>
          <p:cNvPr id="229" name="Google Shape;229;p32"/>
          <p:cNvPicPr preferRelativeResize="0"/>
          <p:nvPr/>
        </p:nvPicPr>
        <p:blipFill>
          <a:blip r:embed="rId4">
            <a:alphaModFix/>
          </a:blip>
          <a:stretch>
            <a:fillRect/>
          </a:stretch>
        </p:blipFill>
        <p:spPr>
          <a:xfrm>
            <a:off x="622550" y="5392000"/>
            <a:ext cx="583950" cy="58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n" sz="2420"/>
              <a:t>Welcome to the Launch Event for the Roxton Neighbourhood Plan.</a:t>
            </a:r>
            <a:endParaRPr sz="2420"/>
          </a:p>
          <a:p>
            <a:pPr indent="0" lvl="0" marL="0" rtl="0" algn="ctr">
              <a:spcBef>
                <a:spcPts val="0"/>
              </a:spcBef>
              <a:spcAft>
                <a:spcPts val="0"/>
              </a:spcAft>
              <a:buSzPts val="990"/>
              <a:buNone/>
            </a:pPr>
            <a:r>
              <a:t/>
            </a:r>
            <a:endParaRPr sz="2420"/>
          </a:p>
        </p:txBody>
      </p:sp>
      <p:sp>
        <p:nvSpPr>
          <p:cNvPr id="71" name="Google Shape;71;p15"/>
          <p:cNvSpPr txBox="1"/>
          <p:nvPr>
            <p:ph idx="1" type="body"/>
          </p:nvPr>
        </p:nvSpPr>
        <p:spPr>
          <a:xfrm>
            <a:off x="181725" y="1161000"/>
            <a:ext cx="4967400" cy="41103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Clr>
                <a:schemeClr val="dk1"/>
              </a:buClr>
              <a:buSzPts val="275"/>
              <a:buFont typeface="Arial"/>
              <a:buNone/>
            </a:pPr>
            <a:r>
              <a:rPr lang="en" sz="1200"/>
              <a:t>This is the </a:t>
            </a:r>
            <a:r>
              <a:rPr b="1" lang="en" sz="1200"/>
              <a:t>first step </a:t>
            </a:r>
            <a:r>
              <a:rPr lang="en" sz="1200"/>
              <a:t>in how the Plan is prepared, giving you all an opportunity to express your views on where you live, what you like about the place, what you want to protect, and what you want to change or improve.</a:t>
            </a:r>
            <a:endParaRPr sz="1200"/>
          </a:p>
          <a:p>
            <a:pPr indent="0" lvl="0" marL="0" rtl="0" algn="just">
              <a:lnSpc>
                <a:spcPct val="95000"/>
              </a:lnSpc>
              <a:spcBef>
                <a:spcPts val="1200"/>
              </a:spcBef>
              <a:spcAft>
                <a:spcPts val="0"/>
              </a:spcAft>
              <a:buClr>
                <a:schemeClr val="dk1"/>
              </a:buClr>
              <a:buSzPts val="275"/>
              <a:buFont typeface="Arial"/>
              <a:buNone/>
            </a:pPr>
            <a:r>
              <a:rPr lang="en" sz="1200"/>
              <a:t>The Plan will be generated by </a:t>
            </a:r>
            <a:r>
              <a:rPr b="1" lang="en" sz="1200"/>
              <a:t>everyone</a:t>
            </a:r>
            <a:r>
              <a:rPr lang="en" sz="1200"/>
              <a:t> who lives and works here.</a:t>
            </a:r>
            <a:endParaRPr sz="1200"/>
          </a:p>
          <a:p>
            <a:pPr indent="0" lvl="0" marL="0" rtl="0" algn="just">
              <a:lnSpc>
                <a:spcPct val="95000"/>
              </a:lnSpc>
              <a:spcBef>
                <a:spcPts val="1200"/>
              </a:spcBef>
              <a:spcAft>
                <a:spcPts val="0"/>
              </a:spcAft>
              <a:buSzPts val="275"/>
              <a:buNone/>
            </a:pPr>
            <a:r>
              <a:rPr lang="en" sz="1200"/>
              <a:t>Feedback will help define what the parish could look like in 10-15 years’ time. With a robust Neighbourhood Plan, we’ll have a more formal </a:t>
            </a:r>
            <a:r>
              <a:rPr lang="en" sz="1200"/>
              <a:t>approach</a:t>
            </a:r>
            <a:r>
              <a:rPr lang="en" sz="1200"/>
              <a:t> when it comes to </a:t>
            </a:r>
            <a:r>
              <a:rPr lang="en" sz="1200"/>
              <a:t>development</a:t>
            </a:r>
            <a:r>
              <a:rPr lang="en" sz="1200"/>
              <a:t> (and hopefully avoid the type of conflict we’ve seen recently). </a:t>
            </a:r>
            <a:endParaRPr sz="1200"/>
          </a:p>
          <a:p>
            <a:pPr indent="0" lvl="0" marL="0" rtl="0" algn="just">
              <a:lnSpc>
                <a:spcPct val="95000"/>
              </a:lnSpc>
              <a:spcBef>
                <a:spcPts val="1200"/>
              </a:spcBef>
              <a:spcAft>
                <a:spcPts val="0"/>
              </a:spcAft>
              <a:buClr>
                <a:schemeClr val="dk1"/>
              </a:buClr>
              <a:buSzPts val="275"/>
              <a:buFont typeface="Arial"/>
              <a:buNone/>
            </a:pPr>
            <a:r>
              <a:rPr lang="en" sz="1200"/>
              <a:t>We want to create a real sense of </a:t>
            </a:r>
            <a:r>
              <a:rPr b="1" lang="en" sz="1200"/>
              <a:t>community ownership</a:t>
            </a:r>
            <a:r>
              <a:rPr lang="en" sz="1200"/>
              <a:t> of the Plan, and this launch event is just the start. You’ll be consulted again as it develops, but we’re launching the Plan website and garnering your </a:t>
            </a:r>
            <a:r>
              <a:rPr lang="en" sz="1200"/>
              <a:t>initial</a:t>
            </a:r>
            <a:r>
              <a:rPr lang="en" sz="1200"/>
              <a:t> ideas, thoughts and views of the </a:t>
            </a:r>
            <a:r>
              <a:rPr lang="en" sz="1200"/>
              <a:t>local</a:t>
            </a:r>
            <a:r>
              <a:rPr lang="en" sz="1200"/>
              <a:t> </a:t>
            </a:r>
            <a:r>
              <a:rPr lang="en" sz="1200"/>
              <a:t>community</a:t>
            </a:r>
            <a:r>
              <a:rPr lang="en" sz="1200"/>
              <a:t>. This leaflet serves two purposes:</a:t>
            </a:r>
            <a:endParaRPr sz="1200"/>
          </a:p>
          <a:p>
            <a:pPr indent="-304800" lvl="0" marL="457200" rtl="0" algn="just">
              <a:lnSpc>
                <a:spcPct val="95000"/>
              </a:lnSpc>
              <a:spcBef>
                <a:spcPts val="1200"/>
              </a:spcBef>
              <a:spcAft>
                <a:spcPts val="0"/>
              </a:spcAft>
              <a:buSzPts val="1200"/>
              <a:buAutoNum type="arabicPeriod"/>
            </a:pPr>
            <a:r>
              <a:rPr lang="en" sz="1200"/>
              <a:t>To let you know </a:t>
            </a:r>
            <a:r>
              <a:rPr lang="en" sz="1200"/>
              <a:t>about</a:t>
            </a:r>
            <a:r>
              <a:rPr lang="en" sz="1200"/>
              <a:t> the event - held on two days to encourage as many of you to attend as possible</a:t>
            </a:r>
            <a:endParaRPr sz="1200"/>
          </a:p>
          <a:p>
            <a:pPr indent="0" lvl="0" marL="457200" rtl="0" algn="just">
              <a:lnSpc>
                <a:spcPct val="95000"/>
              </a:lnSpc>
              <a:spcBef>
                <a:spcPts val="0"/>
              </a:spcBef>
              <a:spcAft>
                <a:spcPts val="0"/>
              </a:spcAft>
              <a:buNone/>
            </a:pPr>
            <a:r>
              <a:t/>
            </a:r>
            <a:endParaRPr sz="1200"/>
          </a:p>
          <a:p>
            <a:pPr indent="-304800" lvl="0" marL="457200" rtl="0" algn="just">
              <a:lnSpc>
                <a:spcPct val="95000"/>
              </a:lnSpc>
              <a:spcBef>
                <a:spcPts val="0"/>
              </a:spcBef>
              <a:spcAft>
                <a:spcPts val="0"/>
              </a:spcAft>
              <a:buSzPts val="1200"/>
              <a:buAutoNum type="arabicPeriod"/>
            </a:pPr>
            <a:r>
              <a:rPr lang="en" sz="1200"/>
              <a:t>To suggest some of the issues/questions </a:t>
            </a:r>
            <a:r>
              <a:rPr lang="en" sz="1200"/>
              <a:t>you</a:t>
            </a:r>
            <a:r>
              <a:rPr lang="en" sz="1200"/>
              <a:t> might want to consider</a:t>
            </a:r>
            <a:endParaRPr sz="1200"/>
          </a:p>
          <a:p>
            <a:pPr indent="0" lvl="0" marL="0" rtl="0" algn="just">
              <a:lnSpc>
                <a:spcPct val="95000"/>
              </a:lnSpc>
              <a:spcBef>
                <a:spcPts val="1200"/>
              </a:spcBef>
              <a:spcAft>
                <a:spcPts val="1200"/>
              </a:spcAft>
              <a:buSzPts val="275"/>
              <a:buNone/>
            </a:pPr>
            <a:r>
              <a:t/>
            </a:r>
            <a:endParaRPr sz="1400"/>
          </a:p>
        </p:txBody>
      </p:sp>
      <p:pic>
        <p:nvPicPr>
          <p:cNvPr id="72" name="Google Shape;72;p15"/>
          <p:cNvPicPr preferRelativeResize="0"/>
          <p:nvPr/>
        </p:nvPicPr>
        <p:blipFill>
          <a:blip r:embed="rId3">
            <a:alphaModFix/>
          </a:blip>
          <a:stretch>
            <a:fillRect/>
          </a:stretch>
        </p:blipFill>
        <p:spPr>
          <a:xfrm>
            <a:off x="2280500" y="5701950"/>
            <a:ext cx="769850" cy="769850"/>
          </a:xfrm>
          <a:prstGeom prst="rect">
            <a:avLst/>
          </a:prstGeom>
          <a:noFill/>
          <a:ln>
            <a:noFill/>
          </a:ln>
        </p:spPr>
      </p:pic>
      <p:sp>
        <p:nvSpPr>
          <p:cNvPr id="73" name="Google Shape;73;p15"/>
          <p:cNvSpPr txBox="1"/>
          <p:nvPr/>
        </p:nvSpPr>
        <p:spPr>
          <a:xfrm>
            <a:off x="459675" y="5271300"/>
            <a:ext cx="4411500" cy="14346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chemeClr val="dk1"/>
              </a:buClr>
              <a:buSzPts val="1100"/>
              <a:buFont typeface="Arial"/>
              <a:buNone/>
            </a:pPr>
            <a:r>
              <a:rPr i="1" lang="en" sz="1200">
                <a:solidFill>
                  <a:schemeClr val="dk2"/>
                </a:solidFill>
              </a:rPr>
              <a:t>You can use this leaflet to jot down </a:t>
            </a:r>
            <a:r>
              <a:rPr i="1" lang="en" sz="1200">
                <a:solidFill>
                  <a:schemeClr val="dk2"/>
                </a:solidFill>
              </a:rPr>
              <a:t>any initial notes or ideas you’d like to discuss at the launch event. </a:t>
            </a:r>
            <a:endParaRPr i="1" sz="1200">
              <a:solidFill>
                <a:schemeClr val="dk2"/>
              </a:solidFill>
            </a:endParaRPr>
          </a:p>
          <a:p>
            <a:pPr indent="0" lvl="0" marL="0" rtl="0" algn="ctr">
              <a:lnSpc>
                <a:spcPct val="95000"/>
              </a:lnSpc>
              <a:spcBef>
                <a:spcPts val="1200"/>
              </a:spcBef>
              <a:spcAft>
                <a:spcPts val="0"/>
              </a:spcAft>
              <a:buClr>
                <a:schemeClr val="dk1"/>
              </a:buClr>
              <a:buSzPts val="1100"/>
              <a:buFont typeface="Arial"/>
              <a:buNone/>
            </a:pPr>
            <a:r>
              <a:t/>
            </a:r>
            <a:endParaRPr i="1" sz="1200">
              <a:solidFill>
                <a:schemeClr val="dk2"/>
              </a:solidFill>
            </a:endParaRPr>
          </a:p>
          <a:p>
            <a:pPr indent="0" lvl="0" marL="0" rtl="0" algn="ctr">
              <a:lnSpc>
                <a:spcPct val="95000"/>
              </a:lnSpc>
              <a:spcBef>
                <a:spcPts val="1200"/>
              </a:spcBef>
              <a:spcAft>
                <a:spcPts val="0"/>
              </a:spcAft>
              <a:buClr>
                <a:schemeClr val="dk1"/>
              </a:buClr>
              <a:buSzPts val="1100"/>
              <a:buFont typeface="Arial"/>
              <a:buNone/>
            </a:pPr>
            <a:r>
              <a:t/>
            </a:r>
            <a:endParaRPr i="1" sz="1200">
              <a:solidFill>
                <a:schemeClr val="dk2"/>
              </a:solidFill>
            </a:endParaRPr>
          </a:p>
          <a:p>
            <a:pPr indent="0" lvl="0" marL="0" rtl="0" algn="ctr">
              <a:lnSpc>
                <a:spcPct val="95000"/>
              </a:lnSpc>
              <a:spcBef>
                <a:spcPts val="1200"/>
              </a:spcBef>
              <a:spcAft>
                <a:spcPts val="0"/>
              </a:spcAft>
              <a:buClr>
                <a:schemeClr val="dk1"/>
              </a:buClr>
              <a:buSzPts val="1100"/>
              <a:buFont typeface="Arial"/>
              <a:buNone/>
            </a:pPr>
            <a:r>
              <a:rPr i="1" lang="en" sz="1200">
                <a:solidFill>
                  <a:schemeClr val="dk2"/>
                </a:solidFill>
              </a:rPr>
              <a:t>OR</a:t>
            </a:r>
            <a:endParaRPr i="1" sz="1200">
              <a:solidFill>
                <a:schemeClr val="dk2"/>
              </a:solidFill>
            </a:endParaRPr>
          </a:p>
          <a:p>
            <a:pPr indent="0" lvl="0" marL="0" rtl="0" algn="ctr">
              <a:lnSpc>
                <a:spcPct val="95000"/>
              </a:lnSpc>
              <a:spcBef>
                <a:spcPts val="1200"/>
              </a:spcBef>
              <a:spcAft>
                <a:spcPts val="0"/>
              </a:spcAft>
              <a:buClr>
                <a:schemeClr val="dk1"/>
              </a:buClr>
              <a:buSzPts val="1100"/>
              <a:buFont typeface="Arial"/>
              <a:buNone/>
            </a:pPr>
            <a:r>
              <a:rPr i="1" lang="en" sz="1200">
                <a:solidFill>
                  <a:schemeClr val="dk2"/>
                </a:solidFill>
              </a:rPr>
              <a:t>If you can’t come along, you can let us know your thoughts by contacting the Neighbourhood Plan Steering Group directly via the website.  </a:t>
            </a:r>
            <a:endParaRPr i="1" sz="1200">
              <a:solidFill>
                <a:schemeClr val="dk2"/>
              </a:solidFill>
            </a:endParaRPr>
          </a:p>
          <a:p>
            <a:pPr indent="0" lvl="0" marL="0" rtl="0" algn="just">
              <a:spcBef>
                <a:spcPts val="1200"/>
              </a:spcBef>
              <a:spcAft>
                <a:spcPts val="0"/>
              </a:spcAft>
              <a:buNone/>
            </a:pPr>
            <a:r>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181725" y="197071"/>
            <a:ext cx="4967400" cy="1159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t>What is a Neighbourhood Plan and </a:t>
            </a:r>
            <a:r>
              <a:rPr lang="en" sz="2400"/>
              <a:t>what happens next?</a:t>
            </a:r>
            <a:endParaRPr sz="2400"/>
          </a:p>
        </p:txBody>
      </p:sp>
      <p:sp>
        <p:nvSpPr>
          <p:cNvPr id="79" name="Google Shape;79;p16"/>
          <p:cNvSpPr txBox="1"/>
          <p:nvPr>
            <p:ph idx="1" type="body"/>
          </p:nvPr>
        </p:nvSpPr>
        <p:spPr>
          <a:xfrm>
            <a:off x="181775" y="1194150"/>
            <a:ext cx="4967400" cy="42819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None/>
            </a:pPr>
            <a:r>
              <a:rPr lang="en" sz="1200"/>
              <a:t>The aim of a Neighbourhood Plan is to fully</a:t>
            </a:r>
            <a:r>
              <a:rPr b="1" lang="en" sz="1200"/>
              <a:t> involve </a:t>
            </a:r>
            <a:r>
              <a:rPr lang="en" sz="1200"/>
              <a:t>people in decisions about their own locality. It’s a formal way for communities to help </a:t>
            </a:r>
            <a:r>
              <a:rPr b="1" lang="en" sz="1200"/>
              <a:t>shape </a:t>
            </a:r>
            <a:r>
              <a:rPr lang="en" sz="1200"/>
              <a:t>where they live and work, and to help </a:t>
            </a:r>
            <a:r>
              <a:rPr b="1" lang="en" sz="1200"/>
              <a:t>guide</a:t>
            </a:r>
            <a:r>
              <a:rPr lang="en" sz="1200"/>
              <a:t> the way the local area may change and be protected in the future. </a:t>
            </a:r>
            <a:endParaRPr sz="1200"/>
          </a:p>
          <a:p>
            <a:pPr indent="0" lvl="0" marL="0" rtl="0" algn="just">
              <a:lnSpc>
                <a:spcPct val="95000"/>
              </a:lnSpc>
              <a:spcBef>
                <a:spcPts val="1200"/>
              </a:spcBef>
              <a:spcAft>
                <a:spcPts val="0"/>
              </a:spcAft>
              <a:buNone/>
            </a:pPr>
            <a:r>
              <a:rPr lang="en" sz="1200"/>
              <a:t>Completed Plans form part of the </a:t>
            </a:r>
            <a:r>
              <a:rPr b="1" lang="en" sz="1200"/>
              <a:t>formal planning framework</a:t>
            </a:r>
            <a:r>
              <a:rPr lang="en" sz="1200"/>
              <a:t> and </a:t>
            </a:r>
            <a:r>
              <a:rPr b="1" lang="en" sz="1200"/>
              <a:t>must</a:t>
            </a:r>
            <a:r>
              <a:rPr lang="en" sz="1200"/>
              <a:t> be taken into account when planning applications are decided. But to do so, it has to meet certain ‘basic conditions’. These are to ensure the Plan takes account of Bedford Borough Council’s Local Plan 2030/2040 and </a:t>
            </a:r>
            <a:r>
              <a:rPr b="1" lang="en" sz="1200"/>
              <a:t>National Planning Policy</a:t>
            </a:r>
            <a:r>
              <a:rPr lang="en" sz="1200"/>
              <a:t> and Guidance, and conforms with Governmental Plan Policies.</a:t>
            </a:r>
            <a:r>
              <a:rPr i="1" lang="en" sz="1200"/>
              <a:t> </a:t>
            </a:r>
            <a:endParaRPr i="1" sz="1200"/>
          </a:p>
          <a:p>
            <a:pPr indent="0" lvl="0" marL="0" rtl="0" algn="l">
              <a:lnSpc>
                <a:spcPct val="95000"/>
              </a:lnSpc>
              <a:spcBef>
                <a:spcPts val="1200"/>
              </a:spcBef>
              <a:spcAft>
                <a:spcPts val="0"/>
              </a:spcAft>
              <a:buNone/>
            </a:pPr>
            <a:r>
              <a:rPr lang="en" sz="1200"/>
              <a:t>The Steering Group will work to ensure these legal requirements are met while promoting your needs, priorities and the visions identified during our consultations. We’ll meet monthly throughout and the </a:t>
            </a:r>
            <a:r>
              <a:rPr b="1" lang="en" sz="1200"/>
              <a:t>timeline for the Plan is:</a:t>
            </a:r>
            <a:endParaRPr b="1" sz="1400"/>
          </a:p>
          <a:p>
            <a:pPr indent="0" lvl="0" marL="0" rtl="0" algn="just">
              <a:lnSpc>
                <a:spcPct val="95000"/>
              </a:lnSpc>
              <a:spcBef>
                <a:spcPts val="0"/>
              </a:spcBef>
              <a:spcAft>
                <a:spcPts val="1200"/>
              </a:spcAft>
              <a:buSzPts val="275"/>
              <a:buNone/>
            </a:pPr>
            <a:r>
              <a:t/>
            </a:r>
            <a:endParaRPr sz="1400"/>
          </a:p>
        </p:txBody>
      </p:sp>
      <p:sp>
        <p:nvSpPr>
          <p:cNvPr id="80" name="Google Shape;80;p16"/>
          <p:cNvSpPr txBox="1"/>
          <p:nvPr>
            <p:ph idx="1" type="body"/>
          </p:nvPr>
        </p:nvSpPr>
        <p:spPr>
          <a:xfrm>
            <a:off x="181775" y="4570000"/>
            <a:ext cx="4967400" cy="27786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t>Autumn 2023</a:t>
            </a:r>
            <a:endParaRPr b="1" sz="1200"/>
          </a:p>
          <a:p>
            <a:pPr indent="457200" lvl="0" marL="0" rtl="0" algn="l">
              <a:lnSpc>
                <a:spcPct val="95000"/>
              </a:lnSpc>
              <a:spcBef>
                <a:spcPts val="0"/>
              </a:spcBef>
              <a:spcAft>
                <a:spcPts val="0"/>
              </a:spcAft>
              <a:buNone/>
            </a:pPr>
            <a:r>
              <a:rPr lang="en" sz="1200"/>
              <a:t>• Launch event at the Village Hall</a:t>
            </a:r>
            <a:endParaRPr sz="1200"/>
          </a:p>
          <a:p>
            <a:pPr indent="0" lvl="0" marL="457200" rtl="0" algn="l">
              <a:lnSpc>
                <a:spcPct val="95000"/>
              </a:lnSpc>
              <a:spcBef>
                <a:spcPts val="0"/>
              </a:spcBef>
              <a:spcAft>
                <a:spcPts val="0"/>
              </a:spcAft>
              <a:buNone/>
            </a:pPr>
            <a:r>
              <a:rPr lang="en" sz="1200"/>
              <a:t>• Collate initial responses and ideas </a:t>
            </a:r>
            <a:endParaRPr sz="1200"/>
          </a:p>
          <a:p>
            <a:pPr indent="0" lvl="0" marL="457200" rtl="0" algn="l">
              <a:lnSpc>
                <a:spcPct val="95000"/>
              </a:lnSpc>
              <a:spcBef>
                <a:spcPts val="0"/>
              </a:spcBef>
              <a:spcAft>
                <a:spcPts val="0"/>
              </a:spcAft>
              <a:buClr>
                <a:schemeClr val="dk1"/>
              </a:buClr>
              <a:buSzPts val="1100"/>
              <a:buFont typeface="Arial"/>
              <a:buNone/>
            </a:pPr>
            <a:r>
              <a:rPr lang="en" sz="1200"/>
              <a:t>• Feedback findings through the Neighbourhood Plan website</a:t>
            </a:r>
            <a:endParaRPr sz="1200"/>
          </a:p>
          <a:p>
            <a:pPr indent="45720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Clr>
                <a:schemeClr val="dk1"/>
              </a:buClr>
              <a:buSzPts val="1100"/>
              <a:buFont typeface="Arial"/>
              <a:buNone/>
            </a:pPr>
            <a:r>
              <a:rPr b="1" lang="en" sz="1200"/>
              <a:t>Early </a:t>
            </a:r>
            <a:r>
              <a:rPr b="1" lang="en" sz="1200"/>
              <a:t>2024</a:t>
            </a:r>
            <a:endParaRPr b="1" sz="1200"/>
          </a:p>
          <a:p>
            <a:pPr indent="0" lvl="0" marL="457200" rtl="0" algn="l">
              <a:lnSpc>
                <a:spcPct val="95000"/>
              </a:lnSpc>
              <a:spcBef>
                <a:spcPts val="0"/>
              </a:spcBef>
              <a:spcAft>
                <a:spcPts val="0"/>
              </a:spcAft>
              <a:buClr>
                <a:schemeClr val="dk1"/>
              </a:buClr>
              <a:buSzPts val="1100"/>
              <a:buFont typeface="Arial"/>
              <a:buNone/>
            </a:pPr>
            <a:r>
              <a:rPr lang="en" sz="1200"/>
              <a:t>• Launch public meetings – February/March </a:t>
            </a:r>
            <a:endParaRPr sz="1200"/>
          </a:p>
          <a:p>
            <a:pPr indent="0" lvl="0" marL="457200" rtl="0" algn="l">
              <a:lnSpc>
                <a:spcPct val="95000"/>
              </a:lnSpc>
              <a:spcBef>
                <a:spcPts val="0"/>
              </a:spcBef>
              <a:spcAft>
                <a:spcPts val="0"/>
              </a:spcAft>
              <a:buClr>
                <a:schemeClr val="dk1"/>
              </a:buClr>
              <a:buSzPts val="1100"/>
              <a:buFont typeface="Arial"/>
              <a:buNone/>
            </a:pPr>
            <a:r>
              <a:rPr lang="en" sz="1200"/>
              <a:t>• Local businesses and stakeholders contacted </a:t>
            </a:r>
            <a:endParaRPr sz="1200"/>
          </a:p>
          <a:p>
            <a:pPr indent="0" lvl="0" marL="457200" rtl="0" algn="l">
              <a:lnSpc>
                <a:spcPct val="95000"/>
              </a:lnSpc>
              <a:spcBef>
                <a:spcPts val="0"/>
              </a:spcBef>
              <a:spcAft>
                <a:spcPts val="0"/>
              </a:spcAft>
              <a:buClr>
                <a:schemeClr val="dk1"/>
              </a:buClr>
              <a:buSzPts val="1100"/>
              <a:buFont typeface="Arial"/>
              <a:buNone/>
            </a:pPr>
            <a:r>
              <a:rPr lang="en" sz="1200"/>
              <a:t>• Green Infrastructure survey commissioned</a:t>
            </a:r>
            <a:endParaRPr sz="1200"/>
          </a:p>
          <a:p>
            <a:pPr indent="0" lvl="0" marL="457200" rtl="0" algn="l">
              <a:lnSpc>
                <a:spcPct val="95000"/>
              </a:lnSpc>
              <a:spcBef>
                <a:spcPts val="0"/>
              </a:spcBef>
              <a:spcAft>
                <a:spcPts val="0"/>
              </a:spcAft>
              <a:buClr>
                <a:schemeClr val="dk1"/>
              </a:buClr>
              <a:buSzPts val="1100"/>
              <a:buFont typeface="Arial"/>
              <a:buNone/>
            </a:pPr>
            <a:r>
              <a:rPr lang="en" sz="1200"/>
              <a:t>• Questionnaires distributed to all residents </a:t>
            </a:r>
            <a:endParaRPr sz="1200"/>
          </a:p>
          <a:p>
            <a:pPr indent="0" lvl="0" marL="457200" rtl="0" algn="l">
              <a:lnSpc>
                <a:spcPct val="95000"/>
              </a:lnSpc>
              <a:spcBef>
                <a:spcPts val="0"/>
              </a:spcBef>
              <a:spcAft>
                <a:spcPts val="0"/>
              </a:spcAft>
              <a:buClr>
                <a:schemeClr val="dk1"/>
              </a:buClr>
              <a:buSzPts val="1100"/>
              <a:buFont typeface="Arial"/>
              <a:buNone/>
            </a:pPr>
            <a:r>
              <a:rPr lang="en" sz="1200"/>
              <a:t>• Questionnaires returned &amp; analysed </a:t>
            </a:r>
            <a:endParaRPr sz="1200"/>
          </a:p>
          <a:p>
            <a:pPr indent="0" lvl="0" marL="457200" rtl="0" algn="l">
              <a:lnSpc>
                <a:spcPct val="95000"/>
              </a:lnSpc>
              <a:spcBef>
                <a:spcPts val="0"/>
              </a:spcBef>
              <a:spcAft>
                <a:spcPts val="0"/>
              </a:spcAft>
              <a:buClr>
                <a:schemeClr val="dk1"/>
              </a:buClr>
              <a:buSzPts val="1100"/>
              <a:buFont typeface="Arial"/>
              <a:buNone/>
            </a:pPr>
            <a:r>
              <a:t/>
            </a:r>
            <a:endParaRPr sz="1200"/>
          </a:p>
          <a:p>
            <a:pPr indent="0" lvl="0" marL="0" rtl="0" algn="l">
              <a:lnSpc>
                <a:spcPct val="95000"/>
              </a:lnSpc>
              <a:spcBef>
                <a:spcPts val="0"/>
              </a:spcBef>
              <a:spcAft>
                <a:spcPts val="0"/>
              </a:spcAft>
              <a:buClr>
                <a:schemeClr val="dk1"/>
              </a:buClr>
              <a:buSzPts val="1100"/>
              <a:buFont typeface="Arial"/>
              <a:buNone/>
            </a:pPr>
            <a:r>
              <a:rPr b="1" lang="en" sz="1200"/>
              <a:t>Summer 2024</a:t>
            </a:r>
            <a:endParaRPr b="1" sz="1200"/>
          </a:p>
          <a:p>
            <a:pPr indent="0" lvl="0" marL="457200" rtl="0" algn="l">
              <a:lnSpc>
                <a:spcPct val="95000"/>
              </a:lnSpc>
              <a:spcBef>
                <a:spcPts val="0"/>
              </a:spcBef>
              <a:spcAft>
                <a:spcPts val="0"/>
              </a:spcAft>
              <a:buClr>
                <a:schemeClr val="dk1"/>
              </a:buClr>
              <a:buSzPts val="1100"/>
              <a:buFont typeface="Arial"/>
              <a:buNone/>
            </a:pPr>
            <a:r>
              <a:rPr lang="en" sz="1200"/>
              <a:t>• You will have the opportunity to comment on the draft Plan </a:t>
            </a:r>
            <a:endParaRPr sz="1200"/>
          </a:p>
          <a:p>
            <a:pPr indent="0" lvl="0" marL="457200" rtl="0" algn="l">
              <a:lnSpc>
                <a:spcPct val="95000"/>
              </a:lnSpc>
              <a:spcBef>
                <a:spcPts val="0"/>
              </a:spcBef>
              <a:spcAft>
                <a:spcPts val="0"/>
              </a:spcAft>
              <a:buClr>
                <a:schemeClr val="dk1"/>
              </a:buClr>
              <a:buSzPts val="1100"/>
              <a:buFont typeface="Arial"/>
              <a:buNone/>
            </a:pPr>
            <a:r>
              <a:rPr lang="en" sz="1200"/>
              <a:t>• We’ll hold Stakeholder meetings</a:t>
            </a:r>
            <a:endParaRPr b="1" sz="1200"/>
          </a:p>
          <a:p>
            <a:pPr indent="0" lvl="0" marL="457200" rtl="0" algn="l">
              <a:lnSpc>
                <a:spcPct val="95000"/>
              </a:lnSpc>
              <a:spcBef>
                <a:spcPts val="0"/>
              </a:spcBef>
              <a:spcAft>
                <a:spcPts val="0"/>
              </a:spcAft>
              <a:buSzPts val="1100"/>
              <a:buNone/>
            </a:pPr>
            <a:r>
              <a:t/>
            </a:r>
            <a:endParaRPr sz="1200"/>
          </a:p>
          <a:p>
            <a:pPr indent="0" lvl="0" marL="457200" rtl="0" algn="l">
              <a:lnSpc>
                <a:spcPct val="95000"/>
              </a:lnSpc>
              <a:spcBef>
                <a:spcPts val="0"/>
              </a:spcBef>
              <a:spcAft>
                <a:spcPts val="0"/>
              </a:spcAft>
              <a:buSzPts val="1100"/>
              <a:buNone/>
            </a:pPr>
            <a:r>
              <a:t/>
            </a:r>
            <a:endParaRPr sz="1200"/>
          </a:p>
        </p:txBody>
      </p:sp>
      <p:pic>
        <p:nvPicPr>
          <p:cNvPr id="81" name="Google Shape;81;p16"/>
          <p:cNvPicPr preferRelativeResize="0"/>
          <p:nvPr/>
        </p:nvPicPr>
        <p:blipFill>
          <a:blip r:embed="rId3">
            <a:alphaModFix/>
          </a:blip>
          <a:stretch>
            <a:fillRect/>
          </a:stretch>
        </p:blipFill>
        <p:spPr>
          <a:xfrm>
            <a:off x="2276413" y="4055250"/>
            <a:ext cx="778026" cy="575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181725" y="197071"/>
            <a:ext cx="4967400" cy="1142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t>What happens next (c</a:t>
            </a:r>
            <a:r>
              <a:rPr lang="en" sz="2400"/>
              <a:t>ontinued)</a:t>
            </a:r>
            <a:endParaRPr sz="2400"/>
          </a:p>
        </p:txBody>
      </p:sp>
      <p:sp>
        <p:nvSpPr>
          <p:cNvPr id="87" name="Google Shape;87;p17"/>
          <p:cNvSpPr txBox="1"/>
          <p:nvPr>
            <p:ph idx="1" type="body"/>
          </p:nvPr>
        </p:nvSpPr>
        <p:spPr>
          <a:xfrm>
            <a:off x="181725" y="1398150"/>
            <a:ext cx="4967400" cy="5922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t>Autumn 2024</a:t>
            </a:r>
            <a:endParaRPr b="1" sz="1200"/>
          </a:p>
          <a:p>
            <a:pPr indent="0" lvl="0" marL="457200" rtl="0" algn="l">
              <a:lnSpc>
                <a:spcPct val="95000"/>
              </a:lnSpc>
              <a:spcBef>
                <a:spcPts val="0"/>
              </a:spcBef>
              <a:spcAft>
                <a:spcPts val="0"/>
              </a:spcAft>
              <a:buNone/>
            </a:pPr>
            <a:r>
              <a:rPr lang="en" sz="1200"/>
              <a:t>•  Based on public consultation feedback, we will aim to prepare a draft plan for public comment around the end of 2024. This is an obligatory formal step known as ‘pre-submission’ consultation (Regulation 14). </a:t>
            </a:r>
            <a:endParaRPr sz="1200"/>
          </a:p>
          <a:p>
            <a:pPr indent="0" lvl="0" marL="457200" rtl="0" algn="l">
              <a:lnSpc>
                <a:spcPct val="95000"/>
              </a:lnSpc>
              <a:spcBef>
                <a:spcPts val="0"/>
              </a:spcBef>
              <a:spcAft>
                <a:spcPts val="0"/>
              </a:spcAft>
              <a:buNone/>
            </a:pPr>
            <a:r>
              <a:rPr lang="en" sz="1200"/>
              <a:t>• Final draft based on feedback and continuing consultations will be prepared for submission to Bedford Borough Council. If all goes according to schedule, this will be achieved in early 2025</a:t>
            </a:r>
            <a:endParaRPr b="1" sz="1200"/>
          </a:p>
          <a:p>
            <a:pPr indent="0" lvl="0" marL="0" rtl="0" algn="l">
              <a:lnSpc>
                <a:spcPct val="95000"/>
              </a:lnSpc>
              <a:spcBef>
                <a:spcPts val="0"/>
              </a:spcBef>
              <a:spcAft>
                <a:spcPts val="0"/>
              </a:spcAft>
              <a:buNone/>
            </a:pPr>
            <a:r>
              <a:t/>
            </a:r>
            <a:endParaRPr b="1" sz="1200"/>
          </a:p>
          <a:p>
            <a:pPr indent="0" lvl="0" marL="0" rtl="0" algn="l">
              <a:lnSpc>
                <a:spcPct val="95000"/>
              </a:lnSpc>
              <a:spcBef>
                <a:spcPts val="0"/>
              </a:spcBef>
              <a:spcAft>
                <a:spcPts val="0"/>
              </a:spcAft>
              <a:buClr>
                <a:schemeClr val="dk1"/>
              </a:buClr>
              <a:buSzPts val="1100"/>
              <a:buFont typeface="Arial"/>
              <a:buNone/>
            </a:pPr>
            <a:r>
              <a:rPr b="1" lang="en" sz="1200"/>
              <a:t>Spring 2025</a:t>
            </a:r>
            <a:endParaRPr b="1" sz="1200"/>
          </a:p>
          <a:p>
            <a:pPr indent="0" lvl="0" marL="457200" rtl="0" algn="l">
              <a:lnSpc>
                <a:spcPct val="95000"/>
              </a:lnSpc>
              <a:spcBef>
                <a:spcPts val="0"/>
              </a:spcBef>
              <a:spcAft>
                <a:spcPts val="0"/>
              </a:spcAft>
              <a:buClr>
                <a:schemeClr val="dk1"/>
              </a:buClr>
              <a:buSzPts val="1100"/>
              <a:buFont typeface="Arial"/>
              <a:buNone/>
            </a:pPr>
            <a:r>
              <a:rPr lang="en" sz="1200"/>
              <a:t>• Bedford Borough Council will carry out their own Plan consultation and check everything necessary has been provided. </a:t>
            </a:r>
            <a:endParaRPr sz="1200"/>
          </a:p>
          <a:p>
            <a:pPr indent="0" lvl="0" marL="457200" rtl="0" algn="l">
              <a:lnSpc>
                <a:spcPct val="95000"/>
              </a:lnSpc>
              <a:spcBef>
                <a:spcPts val="0"/>
              </a:spcBef>
              <a:spcAft>
                <a:spcPts val="0"/>
              </a:spcAft>
              <a:buClr>
                <a:schemeClr val="dk1"/>
              </a:buClr>
              <a:buSzPts val="1100"/>
              <a:buFont typeface="Arial"/>
              <a:buNone/>
            </a:pPr>
            <a:r>
              <a:rPr lang="en" sz="1200"/>
              <a:t>• Borough Council publicise the Plan and then arrange an independent examination to check it conforms to all the necessary legal and technical requirements, and make any recommendations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b="1" sz="1200"/>
          </a:p>
          <a:p>
            <a:pPr indent="0" lvl="0" marL="0" rtl="0" algn="l">
              <a:lnSpc>
                <a:spcPct val="95000"/>
              </a:lnSpc>
              <a:spcBef>
                <a:spcPts val="0"/>
              </a:spcBef>
              <a:spcAft>
                <a:spcPts val="0"/>
              </a:spcAft>
              <a:buNone/>
            </a:pPr>
            <a:r>
              <a:t/>
            </a:r>
            <a:endParaRPr b="1" sz="1200"/>
          </a:p>
          <a:p>
            <a:pPr indent="0" lvl="0" marL="0" rtl="0" algn="l">
              <a:lnSpc>
                <a:spcPct val="95000"/>
              </a:lnSpc>
              <a:spcBef>
                <a:spcPts val="0"/>
              </a:spcBef>
              <a:spcAft>
                <a:spcPts val="0"/>
              </a:spcAft>
              <a:buNone/>
            </a:pPr>
            <a:r>
              <a:t/>
            </a:r>
            <a:endParaRPr b="1" sz="1200"/>
          </a:p>
          <a:p>
            <a:pPr indent="0" lvl="0" marL="0" rtl="0" algn="l">
              <a:lnSpc>
                <a:spcPct val="95000"/>
              </a:lnSpc>
              <a:spcBef>
                <a:spcPts val="0"/>
              </a:spcBef>
              <a:spcAft>
                <a:spcPts val="0"/>
              </a:spcAft>
              <a:buNone/>
            </a:pPr>
            <a:r>
              <a:rPr b="1" lang="en" sz="1200"/>
              <a:t>Summer 2025</a:t>
            </a:r>
            <a:endParaRPr b="1" sz="1200"/>
          </a:p>
          <a:p>
            <a:pPr indent="0" lvl="0" marL="0" rtl="0" algn="just">
              <a:lnSpc>
                <a:spcPct val="95000"/>
              </a:lnSpc>
              <a:spcBef>
                <a:spcPts val="0"/>
              </a:spcBef>
              <a:spcAft>
                <a:spcPts val="0"/>
              </a:spcAft>
              <a:buClr>
                <a:schemeClr val="dk1"/>
              </a:buClr>
              <a:buSzPts val="1100"/>
              <a:buFont typeface="Arial"/>
              <a:buNone/>
            </a:pPr>
            <a:r>
              <a:rPr lang="en" sz="1200"/>
              <a:t>Before the Plan can come into force, it must get the backing of a majority of residents voting in a </a:t>
            </a:r>
            <a:r>
              <a:rPr b="1" lang="en" sz="1200"/>
              <a:t>local referendum</a:t>
            </a:r>
            <a:r>
              <a:rPr lang="en" sz="1200"/>
              <a:t> (which is why the more people we speak to, the easier this will be!).  Our aim is to have completed the process and hold the </a:t>
            </a:r>
            <a:r>
              <a:rPr b="1" lang="en" sz="1200"/>
              <a:t>local referendum </a:t>
            </a:r>
            <a:r>
              <a:rPr lang="en" sz="1200"/>
              <a:t>by late 2025.</a:t>
            </a:r>
            <a:endParaRPr sz="1200"/>
          </a:p>
          <a:p>
            <a:pPr indent="0" lvl="0" marL="457200" rtl="0" algn="l">
              <a:lnSpc>
                <a:spcPct val="95000"/>
              </a:lnSpc>
              <a:spcBef>
                <a:spcPts val="120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0"/>
              </a:spcBef>
              <a:spcAft>
                <a:spcPts val="0"/>
              </a:spcAft>
              <a:buNone/>
            </a:pPr>
            <a:r>
              <a:t/>
            </a:r>
            <a:endParaRPr sz="1200"/>
          </a:p>
          <a:p>
            <a:pPr indent="0" lvl="0" marL="0" rtl="0" algn="l">
              <a:lnSpc>
                <a:spcPct val="95000"/>
              </a:lnSpc>
              <a:spcBef>
                <a:spcPts val="1200"/>
              </a:spcBef>
              <a:spcAft>
                <a:spcPts val="0"/>
              </a:spcAft>
              <a:buNone/>
            </a:pPr>
            <a:r>
              <a:t/>
            </a:r>
            <a:endParaRPr sz="1200"/>
          </a:p>
          <a:p>
            <a:pPr indent="0" lvl="0" marL="0" rtl="0" algn="l">
              <a:lnSpc>
                <a:spcPct val="95000"/>
              </a:lnSpc>
              <a:spcBef>
                <a:spcPts val="1200"/>
              </a:spcBef>
              <a:spcAft>
                <a:spcPts val="0"/>
              </a:spcAft>
              <a:buSzPts val="1100"/>
              <a:buNone/>
            </a:pPr>
            <a:r>
              <a:t/>
            </a:r>
            <a:endParaRPr sz="1200"/>
          </a:p>
          <a:p>
            <a:pPr indent="0" lvl="0" marL="0" rtl="0" algn="l">
              <a:lnSpc>
                <a:spcPct val="95000"/>
              </a:lnSpc>
              <a:spcBef>
                <a:spcPts val="1200"/>
              </a:spcBef>
              <a:spcAft>
                <a:spcPts val="1200"/>
              </a:spcAft>
              <a:buSzPts val="275"/>
              <a:buNone/>
            </a:pPr>
            <a:r>
              <a:t/>
            </a:r>
            <a:endParaRPr sz="1200"/>
          </a:p>
        </p:txBody>
      </p:sp>
      <p:pic>
        <p:nvPicPr>
          <p:cNvPr id="88" name="Google Shape;88;p17"/>
          <p:cNvPicPr preferRelativeResize="0"/>
          <p:nvPr/>
        </p:nvPicPr>
        <p:blipFill>
          <a:blip r:embed="rId3">
            <a:alphaModFix/>
          </a:blip>
          <a:stretch>
            <a:fillRect/>
          </a:stretch>
        </p:blipFill>
        <p:spPr>
          <a:xfrm>
            <a:off x="2177888" y="882275"/>
            <a:ext cx="778026" cy="575724"/>
          </a:xfrm>
          <a:prstGeom prst="rect">
            <a:avLst/>
          </a:prstGeom>
          <a:noFill/>
          <a:ln>
            <a:noFill/>
          </a:ln>
        </p:spPr>
      </p:pic>
      <p:pic>
        <p:nvPicPr>
          <p:cNvPr id="89" name="Google Shape;89;p17"/>
          <p:cNvPicPr preferRelativeResize="0"/>
          <p:nvPr/>
        </p:nvPicPr>
        <p:blipFill rotWithShape="1">
          <a:blip r:embed="rId4">
            <a:alphaModFix/>
          </a:blip>
          <a:srcRect b="13918" l="0" r="0" t="10848"/>
          <a:stretch/>
        </p:blipFill>
        <p:spPr>
          <a:xfrm>
            <a:off x="2057363" y="6223899"/>
            <a:ext cx="1216125" cy="9149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A Start: The Big Issues... ? </a:t>
            </a:r>
            <a:endParaRPr sz="2420"/>
          </a:p>
          <a:p>
            <a:pPr indent="0" lvl="0" marL="0" rtl="0" algn="l">
              <a:spcBef>
                <a:spcPts val="0"/>
              </a:spcBef>
              <a:spcAft>
                <a:spcPts val="0"/>
              </a:spcAft>
              <a:buSzPts val="990"/>
              <a:buNone/>
            </a:pPr>
            <a:r>
              <a:t/>
            </a:r>
            <a:endParaRPr sz="2420"/>
          </a:p>
        </p:txBody>
      </p:sp>
      <p:sp>
        <p:nvSpPr>
          <p:cNvPr id="95" name="Google Shape;95;p18"/>
          <p:cNvSpPr txBox="1"/>
          <p:nvPr>
            <p:ph idx="1" type="body"/>
          </p:nvPr>
        </p:nvSpPr>
        <p:spPr>
          <a:xfrm>
            <a:off x="181721" y="545197"/>
            <a:ext cx="4967400" cy="5022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sz="1600"/>
          </a:p>
          <a:p>
            <a:pPr indent="0" lvl="0" marL="0" rtl="0" algn="just">
              <a:spcBef>
                <a:spcPts val="1200"/>
              </a:spcBef>
              <a:spcAft>
                <a:spcPts val="0"/>
              </a:spcAft>
              <a:buNone/>
            </a:pPr>
            <a:r>
              <a:rPr lang="en" sz="1600"/>
              <a:t>We made a start on the key issues, but the Plan is for the </a:t>
            </a:r>
            <a:r>
              <a:rPr lang="en" sz="1600"/>
              <a:t>whole</a:t>
            </a:r>
            <a:r>
              <a:rPr lang="en" sz="1600"/>
              <a:t> village, </a:t>
            </a:r>
            <a:r>
              <a:rPr b="1" lang="en" sz="1600"/>
              <a:t>so what do you think?</a:t>
            </a:r>
            <a:r>
              <a:rPr lang="en" sz="1600"/>
              <a:t>: </a:t>
            </a:r>
            <a:endParaRPr sz="1600"/>
          </a:p>
          <a:p>
            <a:pPr indent="0" lvl="0" marL="457200" rtl="0" algn="just">
              <a:spcBef>
                <a:spcPts val="1200"/>
              </a:spcBef>
              <a:spcAft>
                <a:spcPts val="0"/>
              </a:spcAft>
              <a:buNone/>
            </a:pPr>
            <a:r>
              <a:rPr lang="en" sz="1600"/>
              <a:t>East West Rail</a:t>
            </a:r>
            <a:r>
              <a:rPr lang="en" sz="1400"/>
              <a:t> - </a:t>
            </a:r>
            <a:r>
              <a:rPr lang="en" sz="1200"/>
              <a:t>the preferred route corridor will cross Roxton parish (Route E) and have major impacts on much of the parish</a:t>
            </a:r>
            <a:endParaRPr sz="1400"/>
          </a:p>
          <a:p>
            <a:pPr indent="0" lvl="0" marL="457200" rtl="0" algn="just">
              <a:spcBef>
                <a:spcPts val="600"/>
              </a:spcBef>
              <a:spcAft>
                <a:spcPts val="0"/>
              </a:spcAft>
              <a:buNone/>
            </a:pPr>
            <a:r>
              <a:rPr lang="en" sz="1600"/>
              <a:t>Traffic and transport in and around Roxton - </a:t>
            </a:r>
            <a:r>
              <a:rPr lang="en" sz="1200"/>
              <a:t>Black Cat improvements/A421</a:t>
            </a:r>
            <a:endParaRPr sz="1400"/>
          </a:p>
          <a:p>
            <a:pPr indent="0" lvl="0" marL="457200" rtl="0" algn="just">
              <a:spcBef>
                <a:spcPts val="600"/>
              </a:spcBef>
              <a:spcAft>
                <a:spcPts val="0"/>
              </a:spcAft>
              <a:buNone/>
            </a:pPr>
            <a:r>
              <a:rPr lang="en" sz="1600"/>
              <a:t>How to protect Roxton’s rural character  - </a:t>
            </a:r>
            <a:r>
              <a:rPr lang="en" sz="1200"/>
              <a:t>the</a:t>
            </a:r>
            <a:r>
              <a:rPr lang="en" sz="1400"/>
              <a:t> </a:t>
            </a:r>
            <a:r>
              <a:rPr lang="en" sz="1200"/>
              <a:t>new ‘employment’ zone near the A1 (‘Policy EMP8 Land at Roxton, south west of the Black Cat roundabout’ in the Local Plan 2040).</a:t>
            </a:r>
            <a:endParaRPr sz="1400"/>
          </a:p>
          <a:p>
            <a:pPr indent="0" lvl="0" marL="457200" rtl="0" algn="just">
              <a:spcBef>
                <a:spcPts val="600"/>
              </a:spcBef>
              <a:spcAft>
                <a:spcPts val="0"/>
              </a:spcAft>
              <a:buNone/>
            </a:pPr>
            <a:r>
              <a:rPr lang="en" sz="1600"/>
              <a:t>The importance of protecting (and promoting) Roxton’s historic environment, </a:t>
            </a:r>
            <a:r>
              <a:rPr lang="en" sz="1600"/>
              <a:t>in </a:t>
            </a:r>
            <a:r>
              <a:rPr lang="en" sz="1600"/>
              <a:t>accordance</a:t>
            </a:r>
            <a:r>
              <a:rPr lang="en" sz="1600"/>
              <a:t> with its Conservation Area designation - </a:t>
            </a:r>
            <a:r>
              <a:rPr lang="en" sz="1200"/>
              <a:t>Possible future housing developments </a:t>
            </a:r>
            <a:r>
              <a:rPr lang="en" sz="1200"/>
              <a:t> </a:t>
            </a:r>
            <a:endParaRPr sz="1200"/>
          </a:p>
          <a:p>
            <a:pPr indent="0" lvl="0" marL="0" rtl="0" algn="just">
              <a:spcBef>
                <a:spcPts val="600"/>
              </a:spcBef>
              <a:spcAft>
                <a:spcPts val="1200"/>
              </a:spcAft>
              <a:buNone/>
            </a:pPr>
            <a:r>
              <a:t/>
            </a:r>
            <a:endParaRPr sz="1600"/>
          </a:p>
        </p:txBody>
      </p:sp>
      <p:pic>
        <p:nvPicPr>
          <p:cNvPr descr="creative agencySunshine Coast's Premier Creative Marketing Agency — Pixel  Co | by Pixelcocreative | Sep, 2023 | Medium" id="96" name="Google Shape;96;p18"/>
          <p:cNvPicPr preferRelativeResize="0"/>
          <p:nvPr/>
        </p:nvPicPr>
        <p:blipFill>
          <a:blip r:embed="rId3">
            <a:alphaModFix/>
          </a:blip>
          <a:stretch>
            <a:fillRect/>
          </a:stretch>
        </p:blipFill>
        <p:spPr>
          <a:xfrm>
            <a:off x="4157824" y="257998"/>
            <a:ext cx="1064200" cy="573825"/>
          </a:xfrm>
          <a:prstGeom prst="rect">
            <a:avLst/>
          </a:prstGeom>
          <a:noFill/>
          <a:ln>
            <a:noFill/>
          </a:ln>
        </p:spPr>
      </p:pic>
      <p:pic>
        <p:nvPicPr>
          <p:cNvPr id="97" name="Google Shape;97;p18"/>
          <p:cNvPicPr preferRelativeResize="0"/>
          <p:nvPr/>
        </p:nvPicPr>
        <p:blipFill rotWithShape="1">
          <a:blip r:embed="rId4">
            <a:alphaModFix/>
          </a:blip>
          <a:srcRect b="23367" l="7894" r="5637" t="14450"/>
          <a:stretch/>
        </p:blipFill>
        <p:spPr>
          <a:xfrm>
            <a:off x="334125" y="5210298"/>
            <a:ext cx="2225974" cy="2159175"/>
          </a:xfrm>
          <a:prstGeom prst="rect">
            <a:avLst/>
          </a:prstGeom>
          <a:noFill/>
          <a:ln>
            <a:noFill/>
          </a:ln>
        </p:spPr>
      </p:pic>
      <p:pic>
        <p:nvPicPr>
          <p:cNvPr id="98" name="Google Shape;98;p18"/>
          <p:cNvPicPr preferRelativeResize="0"/>
          <p:nvPr/>
        </p:nvPicPr>
        <p:blipFill>
          <a:blip r:embed="rId5">
            <a:alphaModFix/>
          </a:blip>
          <a:stretch>
            <a:fillRect/>
          </a:stretch>
        </p:blipFill>
        <p:spPr>
          <a:xfrm>
            <a:off x="170325" y="1822788"/>
            <a:ext cx="430950" cy="181850"/>
          </a:xfrm>
          <a:prstGeom prst="rect">
            <a:avLst/>
          </a:prstGeom>
          <a:noFill/>
          <a:ln>
            <a:noFill/>
          </a:ln>
        </p:spPr>
      </p:pic>
      <p:pic>
        <p:nvPicPr>
          <p:cNvPr id="99" name="Google Shape;99;p18"/>
          <p:cNvPicPr preferRelativeResize="0"/>
          <p:nvPr/>
        </p:nvPicPr>
        <p:blipFill>
          <a:blip r:embed="rId5">
            <a:alphaModFix/>
          </a:blip>
          <a:stretch>
            <a:fillRect/>
          </a:stretch>
        </p:blipFill>
        <p:spPr>
          <a:xfrm>
            <a:off x="181725" y="2591350"/>
            <a:ext cx="430950" cy="181850"/>
          </a:xfrm>
          <a:prstGeom prst="rect">
            <a:avLst/>
          </a:prstGeom>
          <a:noFill/>
          <a:ln>
            <a:noFill/>
          </a:ln>
        </p:spPr>
      </p:pic>
      <p:pic>
        <p:nvPicPr>
          <p:cNvPr id="100" name="Google Shape;100;p18"/>
          <p:cNvPicPr preferRelativeResize="0"/>
          <p:nvPr/>
        </p:nvPicPr>
        <p:blipFill>
          <a:blip r:embed="rId5">
            <a:alphaModFix/>
          </a:blip>
          <a:stretch>
            <a:fillRect/>
          </a:stretch>
        </p:blipFill>
        <p:spPr>
          <a:xfrm>
            <a:off x="181725" y="3207525"/>
            <a:ext cx="430950" cy="181850"/>
          </a:xfrm>
          <a:prstGeom prst="rect">
            <a:avLst/>
          </a:prstGeom>
          <a:noFill/>
          <a:ln>
            <a:noFill/>
          </a:ln>
        </p:spPr>
      </p:pic>
      <p:pic>
        <p:nvPicPr>
          <p:cNvPr id="101" name="Google Shape;101;p18"/>
          <p:cNvPicPr preferRelativeResize="0"/>
          <p:nvPr/>
        </p:nvPicPr>
        <p:blipFill>
          <a:blip r:embed="rId5">
            <a:alphaModFix/>
          </a:blip>
          <a:stretch>
            <a:fillRect/>
          </a:stretch>
        </p:blipFill>
        <p:spPr>
          <a:xfrm>
            <a:off x="181725" y="4172975"/>
            <a:ext cx="430950" cy="181850"/>
          </a:xfrm>
          <a:prstGeom prst="rect">
            <a:avLst/>
          </a:prstGeom>
          <a:noFill/>
          <a:ln>
            <a:noFill/>
          </a:ln>
        </p:spPr>
      </p:pic>
      <p:pic>
        <p:nvPicPr>
          <p:cNvPr id="102" name="Google Shape;102;p18"/>
          <p:cNvPicPr preferRelativeResize="0"/>
          <p:nvPr/>
        </p:nvPicPr>
        <p:blipFill rotWithShape="1">
          <a:blip r:embed="rId6">
            <a:alphaModFix/>
          </a:blip>
          <a:srcRect b="23017" l="28095" r="27146" t="0"/>
          <a:stretch/>
        </p:blipFill>
        <p:spPr>
          <a:xfrm>
            <a:off x="2770747" y="5198576"/>
            <a:ext cx="2225975" cy="2170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Key Questions 1: The Big Issues</a:t>
            </a:r>
            <a:endParaRPr sz="2420"/>
          </a:p>
          <a:p>
            <a:pPr indent="0" lvl="0" marL="0" rtl="0" algn="l">
              <a:spcBef>
                <a:spcPts val="0"/>
              </a:spcBef>
              <a:spcAft>
                <a:spcPts val="0"/>
              </a:spcAft>
              <a:buSzPts val="990"/>
              <a:buNone/>
            </a:pPr>
            <a:r>
              <a:t/>
            </a:r>
            <a:endParaRPr sz="2420"/>
          </a:p>
        </p:txBody>
      </p:sp>
      <p:sp>
        <p:nvSpPr>
          <p:cNvPr id="108" name="Google Shape;108;p19"/>
          <p:cNvSpPr txBox="1"/>
          <p:nvPr>
            <p:ph idx="1" type="body"/>
          </p:nvPr>
        </p:nvSpPr>
        <p:spPr>
          <a:xfrm>
            <a:off x="181775" y="1150225"/>
            <a:ext cx="4967400" cy="60555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Clr>
                <a:schemeClr val="dk1"/>
              </a:buClr>
              <a:buSzPts val="1100"/>
              <a:buFont typeface="Arial"/>
              <a:buNone/>
            </a:pPr>
            <a:r>
              <a:rPr b="1" lang="en" sz="1400"/>
              <a:t>We want to know:</a:t>
            </a:r>
            <a:endParaRPr b="1" sz="1400"/>
          </a:p>
          <a:p>
            <a:pPr indent="0" lvl="0" marL="457200" rtl="0" algn="just">
              <a:lnSpc>
                <a:spcPct val="95000"/>
              </a:lnSpc>
              <a:spcBef>
                <a:spcPts val="0"/>
              </a:spcBef>
              <a:spcAft>
                <a:spcPts val="0"/>
              </a:spcAft>
              <a:buNone/>
            </a:pPr>
            <a:r>
              <a:t/>
            </a:r>
            <a:endParaRPr b="1" sz="1400"/>
          </a:p>
          <a:p>
            <a:pPr indent="-317500" lvl="0" marL="457200" rtl="0" algn="just">
              <a:lnSpc>
                <a:spcPct val="95000"/>
              </a:lnSpc>
              <a:spcBef>
                <a:spcPts val="1000"/>
              </a:spcBef>
              <a:spcAft>
                <a:spcPts val="0"/>
              </a:spcAft>
              <a:buSzPts val="1400"/>
              <a:buAutoNum type="arabicPeriod"/>
            </a:pPr>
            <a:r>
              <a:rPr b="1" lang="en" sz="1400"/>
              <a:t>Have we got the ‘key Issues’ right?</a:t>
            </a:r>
            <a:endParaRPr b="1" sz="1400"/>
          </a:p>
          <a:p>
            <a:pPr indent="-317500" lvl="0" marL="457200" rtl="0" algn="just">
              <a:lnSpc>
                <a:spcPct val="95000"/>
              </a:lnSpc>
              <a:spcBef>
                <a:spcPts val="1000"/>
              </a:spcBef>
              <a:spcAft>
                <a:spcPts val="0"/>
              </a:spcAft>
              <a:buSzPts val="1400"/>
              <a:buAutoNum type="arabicPeriod"/>
            </a:pPr>
            <a:r>
              <a:rPr b="1" lang="en" sz="1400"/>
              <a:t>Are there any other major issues you want considered? </a:t>
            </a:r>
            <a:endParaRPr sz="1400"/>
          </a:p>
          <a:p>
            <a:pPr indent="0" lvl="0" marL="0" rtl="0" algn="just">
              <a:lnSpc>
                <a:spcPct val="95000"/>
              </a:lnSpc>
              <a:spcBef>
                <a:spcPts val="1200"/>
              </a:spcBef>
              <a:spcAft>
                <a:spcPts val="0"/>
              </a:spcAft>
              <a:buSzPts val="1100"/>
              <a:buNone/>
            </a:pPr>
            <a:r>
              <a:rPr lang="en" sz="1200"/>
              <a:t>Use this space to </a:t>
            </a:r>
            <a:r>
              <a:rPr lang="en" sz="1200"/>
              <a:t>write</a:t>
            </a:r>
            <a:r>
              <a:rPr lang="en" sz="1200"/>
              <a:t> any notes: </a:t>
            </a:r>
            <a:endParaRPr sz="12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t/>
            </a:r>
            <a:endParaRPr b="1" sz="1400"/>
          </a:p>
          <a:p>
            <a:pPr indent="0" lvl="0" marL="0" rtl="0" algn="just">
              <a:lnSpc>
                <a:spcPct val="95000"/>
              </a:lnSpc>
              <a:spcBef>
                <a:spcPts val="0"/>
              </a:spcBef>
              <a:spcAft>
                <a:spcPts val="0"/>
              </a:spcAft>
              <a:buClr>
                <a:schemeClr val="dk1"/>
              </a:buClr>
              <a:buSzPts val="1100"/>
              <a:buFont typeface="Arial"/>
              <a:buNone/>
            </a:pPr>
            <a:r>
              <a:rPr b="1" lang="en" sz="1400"/>
              <a:t>The Plan covers a range of areas and we’ll be providing you  with some background on a range of topics, as well as asking you what you think. The areas are: </a:t>
            </a:r>
            <a:endParaRPr b="1" sz="1400"/>
          </a:p>
          <a:p>
            <a:pPr indent="-304800" lvl="0" marL="457200" rtl="0" algn="just">
              <a:lnSpc>
                <a:spcPct val="95000"/>
              </a:lnSpc>
              <a:spcBef>
                <a:spcPts val="1200"/>
              </a:spcBef>
              <a:spcAft>
                <a:spcPts val="0"/>
              </a:spcAft>
              <a:buSzPts val="1200"/>
              <a:buChar char="●"/>
            </a:pPr>
            <a:r>
              <a:rPr lang="en" sz="1200"/>
              <a:t>Housing </a:t>
            </a:r>
            <a:endParaRPr sz="1200"/>
          </a:p>
          <a:p>
            <a:pPr indent="-304800" lvl="0" marL="457200" rtl="0" algn="just">
              <a:lnSpc>
                <a:spcPct val="95000"/>
              </a:lnSpc>
              <a:spcBef>
                <a:spcPts val="0"/>
              </a:spcBef>
              <a:spcAft>
                <a:spcPts val="0"/>
              </a:spcAft>
              <a:buSzPts val="1200"/>
              <a:buChar char="●"/>
            </a:pPr>
            <a:r>
              <a:rPr lang="en" sz="1200"/>
              <a:t>Environment and Green Infrastructure</a:t>
            </a:r>
            <a:endParaRPr sz="1200"/>
          </a:p>
          <a:p>
            <a:pPr indent="-304800" lvl="0" marL="457200" rtl="0" algn="just">
              <a:lnSpc>
                <a:spcPct val="95000"/>
              </a:lnSpc>
              <a:spcBef>
                <a:spcPts val="0"/>
              </a:spcBef>
              <a:spcAft>
                <a:spcPts val="0"/>
              </a:spcAft>
              <a:buSzPts val="1200"/>
              <a:buChar char="●"/>
            </a:pPr>
            <a:r>
              <a:rPr lang="en" sz="1200"/>
              <a:t>Heritage and the Historic Environment</a:t>
            </a:r>
            <a:endParaRPr sz="1200"/>
          </a:p>
          <a:p>
            <a:pPr indent="-304800" lvl="0" marL="457200" rtl="0" algn="just">
              <a:lnSpc>
                <a:spcPct val="95000"/>
              </a:lnSpc>
              <a:spcBef>
                <a:spcPts val="0"/>
              </a:spcBef>
              <a:spcAft>
                <a:spcPts val="0"/>
              </a:spcAft>
              <a:buSzPts val="1200"/>
              <a:buChar char="●"/>
            </a:pPr>
            <a:r>
              <a:rPr lang="en" sz="1200"/>
              <a:t>Employment and Businesses</a:t>
            </a:r>
            <a:endParaRPr sz="1200"/>
          </a:p>
          <a:p>
            <a:pPr indent="-304800" lvl="0" marL="457200" rtl="0" algn="just">
              <a:lnSpc>
                <a:spcPct val="95000"/>
              </a:lnSpc>
              <a:spcBef>
                <a:spcPts val="0"/>
              </a:spcBef>
              <a:spcAft>
                <a:spcPts val="0"/>
              </a:spcAft>
              <a:buSzPts val="1200"/>
              <a:buChar char="●"/>
            </a:pPr>
            <a:r>
              <a:rPr lang="en" sz="1200"/>
              <a:t>Getting About and Transport 		</a:t>
            </a:r>
            <a:endParaRPr sz="1200"/>
          </a:p>
          <a:p>
            <a:pPr indent="-311150" lvl="0" marL="457200" rtl="0" algn="just">
              <a:lnSpc>
                <a:spcPct val="95000"/>
              </a:lnSpc>
              <a:spcBef>
                <a:spcPts val="0"/>
              </a:spcBef>
              <a:spcAft>
                <a:spcPts val="0"/>
              </a:spcAft>
              <a:buSzPts val="1300"/>
              <a:buChar char="●"/>
            </a:pPr>
            <a:r>
              <a:rPr lang="en" sz="1300"/>
              <a:t>Amenities and Facilities</a:t>
            </a:r>
            <a:endParaRPr sz="1300"/>
          </a:p>
          <a:p>
            <a:pPr indent="0" lvl="0" marL="0" rtl="0" algn="just">
              <a:lnSpc>
                <a:spcPct val="95000"/>
              </a:lnSpc>
              <a:spcBef>
                <a:spcPts val="1200"/>
              </a:spcBef>
              <a:spcAft>
                <a:spcPts val="0"/>
              </a:spcAft>
              <a:buClr>
                <a:schemeClr val="dk1"/>
              </a:buClr>
              <a:buSzPts val="1100"/>
              <a:buFont typeface="Arial"/>
              <a:buNone/>
            </a:pPr>
            <a:r>
              <a:rPr b="1" lang="en" sz="1400"/>
              <a:t>Please feel free to give us your thoughts on </a:t>
            </a:r>
            <a:endParaRPr b="1" sz="1400"/>
          </a:p>
          <a:p>
            <a:pPr indent="0" lvl="0" marL="0" rtl="0" algn="just">
              <a:lnSpc>
                <a:spcPct val="95000"/>
              </a:lnSpc>
              <a:spcBef>
                <a:spcPts val="0"/>
              </a:spcBef>
              <a:spcAft>
                <a:spcPts val="0"/>
              </a:spcAft>
              <a:buClr>
                <a:schemeClr val="dk1"/>
              </a:buClr>
              <a:buSzPts val="1100"/>
              <a:buFont typeface="Arial"/>
              <a:buNone/>
            </a:pPr>
            <a:r>
              <a:rPr b="1" lang="en" sz="1400"/>
              <a:t>any or all of them.  </a:t>
            </a:r>
            <a:endParaRPr sz="1400"/>
          </a:p>
        </p:txBody>
      </p:sp>
      <p:pic>
        <p:nvPicPr>
          <p:cNvPr id="109" name="Google Shape;109;p19"/>
          <p:cNvPicPr preferRelativeResize="0"/>
          <p:nvPr/>
        </p:nvPicPr>
        <p:blipFill>
          <a:blip r:embed="rId3">
            <a:alphaModFix/>
          </a:blip>
          <a:stretch>
            <a:fillRect/>
          </a:stretch>
        </p:blipFill>
        <p:spPr>
          <a:xfrm>
            <a:off x="4262550" y="3857249"/>
            <a:ext cx="1115175" cy="1115175"/>
          </a:xfrm>
          <a:prstGeom prst="rect">
            <a:avLst/>
          </a:prstGeom>
          <a:noFill/>
          <a:ln>
            <a:noFill/>
          </a:ln>
        </p:spPr>
      </p:pic>
      <p:pic>
        <p:nvPicPr>
          <p:cNvPr id="110" name="Google Shape;110;p19"/>
          <p:cNvPicPr preferRelativeResize="0"/>
          <p:nvPr/>
        </p:nvPicPr>
        <p:blipFill>
          <a:blip r:embed="rId4">
            <a:alphaModFix/>
          </a:blip>
          <a:stretch>
            <a:fillRect/>
          </a:stretch>
        </p:blipFill>
        <p:spPr>
          <a:xfrm>
            <a:off x="1882725" y="683950"/>
            <a:ext cx="1565400" cy="55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Housing </a:t>
            </a:r>
            <a:endParaRPr sz="2420"/>
          </a:p>
          <a:p>
            <a:pPr indent="0" lvl="0" marL="0" rtl="0" algn="l">
              <a:spcBef>
                <a:spcPts val="0"/>
              </a:spcBef>
              <a:spcAft>
                <a:spcPts val="0"/>
              </a:spcAft>
              <a:buSzPts val="990"/>
              <a:buNone/>
            </a:pPr>
            <a:r>
              <a:t/>
            </a:r>
            <a:endParaRPr sz="2420"/>
          </a:p>
        </p:txBody>
      </p:sp>
      <p:sp>
        <p:nvSpPr>
          <p:cNvPr id="116" name="Google Shape;116;p20"/>
          <p:cNvSpPr txBox="1"/>
          <p:nvPr>
            <p:ph idx="1" type="body"/>
          </p:nvPr>
        </p:nvSpPr>
        <p:spPr>
          <a:xfrm>
            <a:off x="181725" y="1161000"/>
            <a:ext cx="4967400" cy="27171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100"/>
              <a:buNone/>
            </a:pPr>
            <a:r>
              <a:rPr lang="en" sz="1200"/>
              <a:t>According to the 2021 Census (ONS), </a:t>
            </a:r>
            <a:r>
              <a:rPr lang="en" sz="1200"/>
              <a:t>Roxton has a population of 340 people.</a:t>
            </a:r>
            <a:endParaRPr sz="1200"/>
          </a:p>
          <a:p>
            <a:pPr indent="0" lvl="0" marL="0" rtl="0" algn="just">
              <a:lnSpc>
                <a:spcPct val="95000"/>
              </a:lnSpc>
              <a:spcBef>
                <a:spcPts val="1200"/>
              </a:spcBef>
              <a:spcAft>
                <a:spcPts val="0"/>
              </a:spcAft>
              <a:buSzPts val="1100"/>
              <a:buNone/>
            </a:pPr>
            <a:r>
              <a:rPr lang="en" sz="1200"/>
              <a:t>The main concentrations of residential properties are along the High Street (both north and south of the crossroads, including, Park Road/Old Bedford Road to the west, School Lane to the East, and along Ford Lane to the south (including cul-de-sacs such as Hills Close, Poplar Close, Saxon Close and Southfields). </a:t>
            </a:r>
            <a:endParaRPr sz="1200"/>
          </a:p>
          <a:p>
            <a:pPr indent="0" lvl="0" marL="0" rtl="0" algn="just">
              <a:lnSpc>
                <a:spcPct val="95000"/>
              </a:lnSpc>
              <a:spcBef>
                <a:spcPts val="1200"/>
              </a:spcBef>
              <a:spcAft>
                <a:spcPts val="0"/>
              </a:spcAft>
              <a:buSzPts val="1100"/>
              <a:buNone/>
            </a:pPr>
            <a:r>
              <a:rPr lang="en" sz="1200"/>
              <a:t>At the time of writing, Bedford Borough Council has approved the building of 50 houses to the North of School Lane, behind the north end of the High Street (to the east). This will extend the built-up area of Roxton and increase the total number of houses in the village by nearly a third.  </a:t>
            </a:r>
            <a:endParaRPr sz="1200"/>
          </a:p>
          <a:p>
            <a:pPr indent="0" lvl="0" marL="0" rtl="0" algn="just">
              <a:lnSpc>
                <a:spcPct val="95000"/>
              </a:lnSpc>
              <a:spcBef>
                <a:spcPts val="1200"/>
              </a:spcBef>
              <a:spcAft>
                <a:spcPts val="1200"/>
              </a:spcAft>
              <a:buSzPts val="1100"/>
              <a:buNone/>
            </a:pPr>
            <a:r>
              <a:t/>
            </a:r>
            <a:endParaRPr sz="1400"/>
          </a:p>
        </p:txBody>
      </p:sp>
      <p:pic>
        <p:nvPicPr>
          <p:cNvPr id="117" name="Google Shape;117;p20"/>
          <p:cNvPicPr preferRelativeResize="0"/>
          <p:nvPr/>
        </p:nvPicPr>
        <p:blipFill>
          <a:blip r:embed="rId3">
            <a:alphaModFix/>
          </a:blip>
          <a:stretch>
            <a:fillRect/>
          </a:stretch>
        </p:blipFill>
        <p:spPr>
          <a:xfrm>
            <a:off x="618275" y="4320300"/>
            <a:ext cx="1086212" cy="1416800"/>
          </a:xfrm>
          <a:prstGeom prst="rect">
            <a:avLst/>
          </a:prstGeom>
          <a:noFill/>
          <a:ln>
            <a:noFill/>
          </a:ln>
        </p:spPr>
      </p:pic>
      <p:sp>
        <p:nvSpPr>
          <p:cNvPr id="118" name="Google Shape;118;p20"/>
          <p:cNvSpPr txBox="1"/>
          <p:nvPr/>
        </p:nvSpPr>
        <p:spPr>
          <a:xfrm>
            <a:off x="2118825" y="4320300"/>
            <a:ext cx="3030300" cy="3027000"/>
          </a:xfrm>
          <a:prstGeom prst="rect">
            <a:avLst/>
          </a:prstGeom>
          <a:noFill/>
          <a:ln>
            <a:noFill/>
          </a:ln>
        </p:spPr>
        <p:txBody>
          <a:bodyPr anchorCtr="0" anchor="t" bIns="91425" lIns="91425" spcFirstLastPara="1" rIns="91425" wrap="square" tIns="91425">
            <a:noAutofit/>
          </a:bodyPr>
          <a:lstStyle/>
          <a:p>
            <a:pPr indent="0" lvl="0" marL="0" rtl="0" algn="just">
              <a:lnSpc>
                <a:spcPct val="95000"/>
              </a:lnSpc>
              <a:spcBef>
                <a:spcPts val="0"/>
              </a:spcBef>
              <a:spcAft>
                <a:spcPts val="0"/>
              </a:spcAft>
              <a:buClr>
                <a:schemeClr val="dk1"/>
              </a:buClr>
              <a:buSzPts val="1100"/>
              <a:buFont typeface="Arial"/>
              <a:buNone/>
            </a:pPr>
            <a:r>
              <a:rPr lang="en" sz="1200">
                <a:solidFill>
                  <a:schemeClr val="dk2"/>
                </a:solidFill>
              </a:rPr>
              <a:t>In the rest of the parish, the Borough Council’s Local Plan 2030 and Local Plan 2040 (should) provide the present framework for housing development.</a:t>
            </a:r>
            <a:endParaRPr sz="1200">
              <a:solidFill>
                <a:schemeClr val="dk2"/>
              </a:solidFill>
            </a:endParaRPr>
          </a:p>
          <a:p>
            <a:pPr indent="0" lvl="0" marL="0" rtl="0" algn="just">
              <a:lnSpc>
                <a:spcPct val="95000"/>
              </a:lnSpc>
              <a:spcBef>
                <a:spcPts val="1200"/>
              </a:spcBef>
              <a:spcAft>
                <a:spcPts val="0"/>
              </a:spcAft>
              <a:buClr>
                <a:schemeClr val="dk1"/>
              </a:buClr>
              <a:buSzPts val="1100"/>
              <a:buFont typeface="Arial"/>
              <a:buNone/>
            </a:pPr>
            <a:r>
              <a:rPr lang="en" sz="1200">
                <a:solidFill>
                  <a:schemeClr val="dk2"/>
                </a:solidFill>
              </a:rPr>
              <a:t>However, currently, there is also a planning application for proposed housing on the plots of land, known informally as ‘Parcel A’ and ‘Parcel B’, to the north of the School Lane development and on the land behind High Street to the west (which are not on the Local Plan 2030 or Local Plan 2040). Known locally as ‘Jiggy’s land’.</a:t>
            </a:r>
            <a:endParaRPr sz="1200">
              <a:solidFill>
                <a:schemeClr val="dk2"/>
              </a:solidFill>
            </a:endParaRPr>
          </a:p>
          <a:p>
            <a:pPr indent="0" lvl="0" marL="0" rtl="0" algn="just">
              <a:spcBef>
                <a:spcPts val="1200"/>
              </a:spcBef>
              <a:spcAft>
                <a:spcPts val="0"/>
              </a:spcAft>
              <a:buNone/>
            </a:pPr>
            <a:r>
              <a:t/>
            </a:r>
            <a:endParaRPr/>
          </a:p>
        </p:txBody>
      </p:sp>
      <p:pic>
        <p:nvPicPr>
          <p:cNvPr id="119" name="Google Shape;119;p20"/>
          <p:cNvPicPr preferRelativeResize="0"/>
          <p:nvPr/>
        </p:nvPicPr>
        <p:blipFill>
          <a:blip r:embed="rId4">
            <a:alphaModFix/>
          </a:blip>
          <a:stretch>
            <a:fillRect/>
          </a:stretch>
        </p:blipFill>
        <p:spPr>
          <a:xfrm>
            <a:off x="560300" y="5884350"/>
            <a:ext cx="1202153" cy="842101"/>
          </a:xfrm>
          <a:prstGeom prst="rect">
            <a:avLst/>
          </a:prstGeom>
          <a:noFill/>
          <a:ln>
            <a:noFill/>
          </a:ln>
        </p:spPr>
      </p:pic>
      <p:grpSp>
        <p:nvGrpSpPr>
          <p:cNvPr id="120" name="Google Shape;120;p20"/>
          <p:cNvGrpSpPr/>
          <p:nvPr/>
        </p:nvGrpSpPr>
        <p:grpSpPr>
          <a:xfrm>
            <a:off x="3594255" y="277226"/>
            <a:ext cx="1592348" cy="681709"/>
            <a:chOff x="2811401" y="6621521"/>
            <a:chExt cx="1592348" cy="681709"/>
          </a:xfrm>
        </p:grpSpPr>
        <p:pic>
          <p:nvPicPr>
            <p:cNvPr id="121" name="Google Shape;121;p20"/>
            <p:cNvPicPr preferRelativeResize="0"/>
            <p:nvPr/>
          </p:nvPicPr>
          <p:blipFill rotWithShape="1">
            <a:blip r:embed="rId5">
              <a:alphaModFix/>
            </a:blip>
            <a:srcRect b="34872" l="11365" r="11372" t="27483"/>
            <a:stretch/>
          </p:blipFill>
          <p:spPr>
            <a:xfrm rot="23">
              <a:off x="3288574" y="6646903"/>
              <a:ext cx="1115175" cy="540895"/>
            </a:xfrm>
            <a:prstGeom prst="rect">
              <a:avLst/>
            </a:prstGeom>
            <a:noFill/>
            <a:ln>
              <a:noFill/>
            </a:ln>
          </p:spPr>
        </p:pic>
        <p:pic>
          <p:nvPicPr>
            <p:cNvPr id="122" name="Google Shape;122;p20"/>
            <p:cNvPicPr preferRelativeResize="0"/>
            <p:nvPr/>
          </p:nvPicPr>
          <p:blipFill rotWithShape="1">
            <a:blip r:embed="rId6">
              <a:alphaModFix/>
            </a:blip>
            <a:srcRect b="552047" l="-36017" r="62407" t="-529905"/>
            <a:stretch/>
          </p:blipFill>
          <p:spPr>
            <a:xfrm rot="-12">
              <a:off x="2811401" y="6621522"/>
              <a:ext cx="829772" cy="68170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181721" y="197087"/>
            <a:ext cx="49674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Key Questions 2: Housing</a:t>
            </a:r>
            <a:endParaRPr sz="2420"/>
          </a:p>
          <a:p>
            <a:pPr indent="0" lvl="0" marL="0" rtl="0" algn="l">
              <a:spcBef>
                <a:spcPts val="0"/>
              </a:spcBef>
              <a:spcAft>
                <a:spcPts val="0"/>
              </a:spcAft>
              <a:buSzPts val="990"/>
              <a:buNone/>
            </a:pPr>
            <a:r>
              <a:t/>
            </a:r>
            <a:endParaRPr sz="2420"/>
          </a:p>
        </p:txBody>
      </p:sp>
      <p:sp>
        <p:nvSpPr>
          <p:cNvPr id="128" name="Google Shape;128;p21"/>
          <p:cNvSpPr txBox="1"/>
          <p:nvPr>
            <p:ph idx="1" type="body"/>
          </p:nvPr>
        </p:nvSpPr>
        <p:spPr>
          <a:xfrm>
            <a:off x="181725" y="1161000"/>
            <a:ext cx="4967400" cy="6315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sz="1200">
                <a:highlight>
                  <a:srgbClr val="FFFFFF"/>
                </a:highlight>
              </a:rPr>
              <a:t>We understand housing can be an emotive issue which is why we need to hear the views of as many people as possible on the subject. Current national and local planning </a:t>
            </a:r>
            <a:r>
              <a:rPr b="1" lang="en" sz="1200">
                <a:highlight>
                  <a:srgbClr val="FFFFFF"/>
                </a:highlight>
              </a:rPr>
              <a:t>policies</a:t>
            </a:r>
            <a:r>
              <a:rPr b="1" lang="en" sz="1200">
                <a:highlight>
                  <a:srgbClr val="FFFFFF"/>
                </a:highlight>
              </a:rPr>
              <a:t> detect how many new homes should be built. A Neighbourhood Plan can shape the type, the design, the layout etc. </a:t>
            </a:r>
            <a:endParaRPr b="1" sz="1200">
              <a:highlight>
                <a:srgbClr val="FFFFFF"/>
              </a:highlight>
            </a:endParaRPr>
          </a:p>
          <a:p>
            <a:pPr indent="0" lvl="0" marL="0" rtl="0" algn="just">
              <a:lnSpc>
                <a:spcPct val="95000"/>
              </a:lnSpc>
              <a:spcBef>
                <a:spcPts val="1200"/>
              </a:spcBef>
              <a:spcAft>
                <a:spcPts val="0"/>
              </a:spcAft>
              <a:buSzPts val="1100"/>
              <a:buNone/>
            </a:pPr>
            <a:r>
              <a:rPr b="1" lang="en" sz="1400"/>
              <a:t>1. Do you think there will be a need for more housing in Roxton parish in the next 10-15 years? </a:t>
            </a:r>
            <a:endParaRPr b="1" sz="1400"/>
          </a:p>
          <a:p>
            <a:pPr indent="0" lvl="0" marL="0" rtl="0" algn="just">
              <a:lnSpc>
                <a:spcPct val="95000"/>
              </a:lnSpc>
              <a:spcBef>
                <a:spcPts val="1000"/>
              </a:spcBef>
              <a:spcAft>
                <a:spcPts val="0"/>
              </a:spcAft>
              <a:buSzPts val="1100"/>
              <a:buNone/>
            </a:pPr>
            <a:r>
              <a:rPr b="1" lang="en" sz="1400"/>
              <a:t>2. If more houses were to be built, how many do you think would be appropriate?</a:t>
            </a:r>
            <a:r>
              <a:rPr b="1" lang="en" sz="1200"/>
              <a:t> </a:t>
            </a:r>
            <a:endParaRPr b="1" sz="1200"/>
          </a:p>
          <a:p>
            <a:pPr indent="0" lvl="0" marL="0" rtl="0" algn="just">
              <a:lnSpc>
                <a:spcPct val="95000"/>
              </a:lnSpc>
              <a:spcBef>
                <a:spcPts val="1000"/>
              </a:spcBef>
              <a:spcAft>
                <a:spcPts val="0"/>
              </a:spcAft>
              <a:buSzPts val="1100"/>
              <a:buNone/>
            </a:pPr>
            <a:r>
              <a:rPr b="1" lang="en" sz="1400"/>
              <a:t>3. If there were more houses, what types do you think should be built?</a:t>
            </a:r>
            <a:r>
              <a:rPr b="1" lang="en" sz="1200"/>
              <a:t> </a:t>
            </a:r>
            <a:r>
              <a:rPr i="1" lang="en" sz="1200"/>
              <a:t>e.g. affordable/starter homes, social housing, retirement/sheltered homes, bungalows, smaller houses (1-2 bed), larger houses/family homes (3+ beds), flats, or a mix of these. </a:t>
            </a:r>
            <a:endParaRPr i="1" sz="1200"/>
          </a:p>
          <a:p>
            <a:pPr indent="0" lvl="0" marL="0" rtl="0" algn="just">
              <a:lnSpc>
                <a:spcPct val="95000"/>
              </a:lnSpc>
              <a:spcBef>
                <a:spcPts val="1000"/>
              </a:spcBef>
              <a:spcAft>
                <a:spcPts val="0"/>
              </a:spcAft>
              <a:buSzPts val="1100"/>
              <a:buNone/>
            </a:pPr>
            <a:r>
              <a:rPr b="1" lang="en" sz="1400"/>
              <a:t>4. If new houses were built, what sort of sites should be considered?</a:t>
            </a:r>
            <a:r>
              <a:rPr b="1" lang="en" sz="1200"/>
              <a:t> </a:t>
            </a:r>
            <a:r>
              <a:rPr i="1" lang="en" sz="1200"/>
              <a:t>e.g. brownfield sites (where there has been development in the past), greenfield sites (e.g. agricultural land), all on a single large site, or small infill developments around the parish.</a:t>
            </a:r>
            <a:endParaRPr i="1" sz="1200"/>
          </a:p>
          <a:p>
            <a:pPr indent="0" lvl="0" marL="0" rtl="0" algn="just">
              <a:lnSpc>
                <a:spcPct val="95000"/>
              </a:lnSpc>
              <a:spcBef>
                <a:spcPts val="1000"/>
              </a:spcBef>
              <a:spcAft>
                <a:spcPts val="0"/>
              </a:spcAft>
              <a:buSzPts val="1100"/>
              <a:buNone/>
            </a:pPr>
            <a:r>
              <a:rPr b="1" lang="en" sz="1400"/>
              <a:t>5. Do you think existing infrastructure or services could support more housing? </a:t>
            </a:r>
            <a:endParaRPr b="1" sz="1400"/>
          </a:p>
          <a:p>
            <a:pPr indent="0" lvl="0" marL="0" rtl="0" algn="just">
              <a:lnSpc>
                <a:spcPct val="95000"/>
              </a:lnSpc>
              <a:spcBef>
                <a:spcPts val="1000"/>
              </a:spcBef>
              <a:spcAft>
                <a:spcPts val="0"/>
              </a:spcAft>
              <a:buSzPts val="1100"/>
              <a:buNone/>
            </a:pPr>
            <a:r>
              <a:rPr b="1" lang="en" sz="1400"/>
              <a:t>6. What else do you think about this topic?</a:t>
            </a:r>
            <a:endParaRPr b="1" sz="1400"/>
          </a:p>
          <a:p>
            <a:pPr indent="0" lvl="0" marL="0" rtl="0" algn="just">
              <a:lnSpc>
                <a:spcPct val="95000"/>
              </a:lnSpc>
              <a:spcBef>
                <a:spcPts val="1000"/>
              </a:spcBef>
              <a:spcAft>
                <a:spcPts val="0"/>
              </a:spcAft>
              <a:buSzPts val="1100"/>
              <a:buNone/>
            </a:pPr>
            <a:r>
              <a:rPr lang="en" sz="1200"/>
              <a:t>Use this space to write any notes: </a:t>
            </a:r>
            <a:endParaRPr sz="12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0"/>
              </a:spcAft>
              <a:buSzPts val="1100"/>
              <a:buNone/>
            </a:pPr>
            <a:r>
              <a:rPr lang="en" sz="1400"/>
              <a:t>……………………………………………………………………</a:t>
            </a:r>
            <a:endParaRPr sz="1400"/>
          </a:p>
          <a:p>
            <a:pPr indent="0" lvl="0" marL="0" rtl="0" algn="just">
              <a:lnSpc>
                <a:spcPct val="95000"/>
              </a:lnSpc>
              <a:spcBef>
                <a:spcPts val="1200"/>
              </a:spcBef>
              <a:spcAft>
                <a:spcPts val="1200"/>
              </a:spcAft>
              <a:buSzPts val="1100"/>
              <a:buNone/>
            </a:pPr>
            <a:r>
              <a:rPr lang="en" sz="1400"/>
              <a:t>………………………………………………………………….</a:t>
            </a:r>
            <a:endParaRPr sz="1400"/>
          </a:p>
        </p:txBody>
      </p:sp>
      <p:pic>
        <p:nvPicPr>
          <p:cNvPr id="129" name="Google Shape;129;p21"/>
          <p:cNvPicPr preferRelativeResize="0"/>
          <p:nvPr/>
        </p:nvPicPr>
        <p:blipFill>
          <a:blip r:embed="rId3">
            <a:alphaModFix/>
          </a:blip>
          <a:stretch>
            <a:fillRect/>
          </a:stretch>
        </p:blipFill>
        <p:spPr>
          <a:xfrm>
            <a:off x="1882725" y="683950"/>
            <a:ext cx="1565400" cy="552250"/>
          </a:xfrm>
          <a:prstGeom prst="rect">
            <a:avLst/>
          </a:prstGeom>
          <a:noFill/>
          <a:ln>
            <a:noFill/>
          </a:ln>
        </p:spPr>
      </p:pic>
      <p:grpSp>
        <p:nvGrpSpPr>
          <p:cNvPr id="130" name="Google Shape;130;p21"/>
          <p:cNvGrpSpPr/>
          <p:nvPr/>
        </p:nvGrpSpPr>
        <p:grpSpPr>
          <a:xfrm>
            <a:off x="3594255" y="277226"/>
            <a:ext cx="1592348" cy="681709"/>
            <a:chOff x="2811401" y="6621521"/>
            <a:chExt cx="1592348" cy="681709"/>
          </a:xfrm>
        </p:grpSpPr>
        <p:pic>
          <p:nvPicPr>
            <p:cNvPr id="131" name="Google Shape;131;p21"/>
            <p:cNvPicPr preferRelativeResize="0"/>
            <p:nvPr/>
          </p:nvPicPr>
          <p:blipFill rotWithShape="1">
            <a:blip r:embed="rId4">
              <a:alphaModFix/>
            </a:blip>
            <a:srcRect b="34872" l="11365" r="11372" t="27483"/>
            <a:stretch/>
          </p:blipFill>
          <p:spPr>
            <a:xfrm rot="23">
              <a:off x="3288574" y="6646903"/>
              <a:ext cx="1115175" cy="540895"/>
            </a:xfrm>
            <a:prstGeom prst="rect">
              <a:avLst/>
            </a:prstGeom>
            <a:noFill/>
            <a:ln>
              <a:noFill/>
            </a:ln>
          </p:spPr>
        </p:pic>
        <p:pic>
          <p:nvPicPr>
            <p:cNvPr id="132" name="Google Shape;132;p21"/>
            <p:cNvPicPr preferRelativeResize="0"/>
            <p:nvPr/>
          </p:nvPicPr>
          <p:blipFill rotWithShape="1">
            <a:blip r:embed="rId5">
              <a:alphaModFix/>
            </a:blip>
            <a:srcRect b="552047" l="-36017" r="62407" t="-529905"/>
            <a:stretch/>
          </p:blipFill>
          <p:spPr>
            <a:xfrm rot="-12">
              <a:off x="2811401" y="6621522"/>
              <a:ext cx="829772" cy="681706"/>
            </a:xfrm>
            <a:prstGeom prst="rect">
              <a:avLst/>
            </a:prstGeom>
            <a:noFill/>
            <a:ln>
              <a:noFill/>
            </a:ln>
          </p:spPr>
        </p:pic>
      </p:grpSp>
      <p:pic>
        <p:nvPicPr>
          <p:cNvPr id="133" name="Google Shape;133;p21"/>
          <p:cNvPicPr preferRelativeResize="0"/>
          <p:nvPr/>
        </p:nvPicPr>
        <p:blipFill>
          <a:blip r:embed="rId6">
            <a:alphaModFix/>
          </a:blip>
          <a:stretch>
            <a:fillRect/>
          </a:stretch>
        </p:blipFill>
        <p:spPr>
          <a:xfrm>
            <a:off x="4223825" y="5827424"/>
            <a:ext cx="1115175" cy="1115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